
<file path=[Content_Types].xml><?xml version="1.0" encoding="utf-8"?>
<Types xmlns="http://schemas.openxmlformats.org/package/2006/content-types">
  <Default ContentType="application/x-fontdata" Extension="fntdata"/>
  <Default ContentType="image/gif" Extension="gif"/>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50"/>
    <p:sldId id="257" r:id="rId51"/>
    <p:sldId id="258" r:id="rId52"/>
    <p:sldId id="259" r:id="rId53"/>
    <p:sldId id="260" r:id="rId54"/>
    <p:sldId id="261" r:id="rId55"/>
    <p:sldId id="262" r:id="rId56"/>
    <p:sldId id="263" r:id="rId57"/>
    <p:sldId id="264" r:id="rId58"/>
    <p:sldId id="265" r:id="rId59"/>
    <p:sldId id="266" r:id="rId60"/>
    <p:sldId id="267" r:id="rId61"/>
    <p:sldId id="268" r:id="rId62"/>
    <p:sldId id="269" r:id="rId63"/>
    <p:sldId id="270" r:id="rId64"/>
    <p:sldId id="271" r:id="rId65"/>
    <p:sldId id="272" r:id="rId66"/>
    <p:sldId id="273" r:id="rId67"/>
    <p:sldId id="274" r:id="rId68"/>
    <p:sldId id="275" r:id="rId69"/>
    <p:sldId id="276" r:id="rId70"/>
    <p:sldId id="277" r:id="rId71"/>
    <p:sldId id="278" r:id="rId72"/>
    <p:sldId id="279" r:id="rId73"/>
    <p:sldId id="280" r:id="rId74"/>
    <p:sldId id="281" r:id="rId75"/>
    <p:sldId id="282" r:id="rId76"/>
    <p:sldId id="283" r:id="rId77"/>
    <p:sldId id="284" r:id="rId78"/>
    <p:sldId id="285" r:id="rId79"/>
    <p:sldId id="286" r:id="rId80"/>
    <p:sldId id="287" r:id="rId81"/>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Canva Sans" charset="1" panose="020B0503030501040103"/>
      <p:regular r:id="rId10"/>
    </p:embeddedFont>
    <p:embeddedFont>
      <p:font typeface="Canva Sans Bold" charset="1" panose="020B0803030501040103"/>
      <p:regular r:id="rId11"/>
    </p:embeddedFont>
    <p:embeddedFont>
      <p:font typeface="Canva Sans Italics" charset="1" panose="020B0503030501040103"/>
      <p:regular r:id="rId12"/>
    </p:embeddedFont>
    <p:embeddedFont>
      <p:font typeface="Canva Sans Bold Italics" charset="1" panose="020B0803030501040103"/>
      <p:regular r:id="rId13"/>
    </p:embeddedFont>
    <p:embeddedFont>
      <p:font typeface="Canva Sans Medium" charset="1" panose="020B0603030501040103"/>
      <p:regular r:id="rId14"/>
    </p:embeddedFont>
    <p:embeddedFont>
      <p:font typeface="Canva Sans Medium Italics" charset="1" panose="020B0603030501040103"/>
      <p:regular r:id="rId15"/>
    </p:embeddedFont>
    <p:embeddedFont>
      <p:font typeface="Poppins" charset="1" panose="00000500000000000000"/>
      <p:regular r:id="rId16"/>
    </p:embeddedFont>
    <p:embeddedFont>
      <p:font typeface="Poppins Bold" charset="1" panose="00000800000000000000"/>
      <p:regular r:id="rId17"/>
    </p:embeddedFont>
    <p:embeddedFont>
      <p:font typeface="Poppins Italics" charset="1" panose="00000500000000000000"/>
      <p:regular r:id="rId18"/>
    </p:embeddedFont>
    <p:embeddedFont>
      <p:font typeface="Poppins Bold Italics" charset="1" panose="00000800000000000000"/>
      <p:regular r:id="rId19"/>
    </p:embeddedFont>
    <p:embeddedFont>
      <p:font typeface="Poppins Thin" charset="1" panose="00000300000000000000"/>
      <p:regular r:id="rId20"/>
    </p:embeddedFont>
    <p:embeddedFont>
      <p:font typeface="Poppins Thin Italics" charset="1" panose="00000300000000000000"/>
      <p:regular r:id="rId21"/>
    </p:embeddedFont>
    <p:embeddedFont>
      <p:font typeface="Poppins Extra-Light" charset="1" panose="00000300000000000000"/>
      <p:regular r:id="rId22"/>
    </p:embeddedFont>
    <p:embeddedFont>
      <p:font typeface="Poppins Extra-Light Italics" charset="1" panose="00000300000000000000"/>
      <p:regular r:id="rId23"/>
    </p:embeddedFont>
    <p:embeddedFont>
      <p:font typeface="Poppins Light" charset="1" panose="00000400000000000000"/>
      <p:regular r:id="rId24"/>
    </p:embeddedFont>
    <p:embeddedFont>
      <p:font typeface="Poppins Light Italics" charset="1" panose="00000400000000000000"/>
      <p:regular r:id="rId25"/>
    </p:embeddedFont>
    <p:embeddedFont>
      <p:font typeface="Poppins Medium" charset="1" panose="00000600000000000000"/>
      <p:regular r:id="rId26"/>
    </p:embeddedFont>
    <p:embeddedFont>
      <p:font typeface="Poppins Medium Italics" charset="1" panose="00000600000000000000"/>
      <p:regular r:id="rId27"/>
    </p:embeddedFont>
    <p:embeddedFont>
      <p:font typeface="Poppins Semi-Bold" charset="1" panose="00000700000000000000"/>
      <p:regular r:id="rId28"/>
    </p:embeddedFont>
    <p:embeddedFont>
      <p:font typeface="Poppins Semi-Bold Italics" charset="1" panose="00000700000000000000"/>
      <p:regular r:id="rId29"/>
    </p:embeddedFont>
    <p:embeddedFont>
      <p:font typeface="Poppins Ultra-Bold" charset="1" panose="00000900000000000000"/>
      <p:regular r:id="rId30"/>
    </p:embeddedFont>
    <p:embeddedFont>
      <p:font typeface="Poppins Ultra-Bold Italics" charset="1" panose="00000900000000000000"/>
      <p:regular r:id="rId31"/>
    </p:embeddedFont>
    <p:embeddedFont>
      <p:font typeface="Poppins Heavy" charset="1" panose="00000A00000000000000"/>
      <p:regular r:id="rId32"/>
    </p:embeddedFont>
    <p:embeddedFont>
      <p:font typeface="Poppins Heavy Italics" charset="1" panose="00000A00000000000000"/>
      <p:regular r:id="rId33"/>
    </p:embeddedFont>
    <p:embeddedFont>
      <p:font typeface="Fira Code" charset="1" panose="020B0809050000020004"/>
      <p:regular r:id="rId34"/>
    </p:embeddedFont>
    <p:embeddedFont>
      <p:font typeface="Fira Code Bold" charset="1" panose="020B0809050000020004"/>
      <p:regular r:id="rId35"/>
    </p:embeddedFont>
    <p:embeddedFont>
      <p:font typeface="Fira Code Light" charset="1" panose="020B0809050000020004"/>
      <p:regular r:id="rId36"/>
    </p:embeddedFont>
    <p:embeddedFont>
      <p:font typeface="Fira Code Semi-Bold" charset="1" panose="020B0809050000020004"/>
      <p:regular r:id="rId37"/>
    </p:embeddedFont>
    <p:embeddedFont>
      <p:font typeface="Open Sans" charset="1" panose="00000000000000000000"/>
      <p:regular r:id="rId38"/>
    </p:embeddedFont>
    <p:embeddedFont>
      <p:font typeface="Open Sans Bold" charset="1" panose="00000000000000000000"/>
      <p:regular r:id="rId39"/>
    </p:embeddedFont>
    <p:embeddedFont>
      <p:font typeface="Open Sans Italics" charset="1" panose="00000000000000000000"/>
      <p:regular r:id="rId40"/>
    </p:embeddedFont>
    <p:embeddedFont>
      <p:font typeface="Open Sans Bold Italics" charset="1" panose="00000000000000000000"/>
      <p:regular r:id="rId41"/>
    </p:embeddedFont>
    <p:embeddedFont>
      <p:font typeface="Open Sans Light" charset="1" panose="00000000000000000000"/>
      <p:regular r:id="rId42"/>
    </p:embeddedFont>
    <p:embeddedFont>
      <p:font typeface="Open Sans Light Italics" charset="1" panose="00000000000000000000"/>
      <p:regular r:id="rId43"/>
    </p:embeddedFont>
    <p:embeddedFont>
      <p:font typeface="Open Sans Medium" charset="1" panose="00000000000000000000"/>
      <p:regular r:id="rId44"/>
    </p:embeddedFont>
    <p:embeddedFont>
      <p:font typeface="Open Sans Medium Italics" charset="1" panose="00000000000000000000"/>
      <p:regular r:id="rId45"/>
    </p:embeddedFont>
    <p:embeddedFont>
      <p:font typeface="Open Sans Semi-Bold" charset="1" panose="00000000000000000000"/>
      <p:regular r:id="rId46"/>
    </p:embeddedFont>
    <p:embeddedFont>
      <p:font typeface="Open Sans Semi-Bold Italics" charset="1" panose="00000000000000000000"/>
      <p:regular r:id="rId47"/>
    </p:embeddedFont>
    <p:embeddedFont>
      <p:font typeface="Open Sans Ultra-Bold" charset="1" panose="00000000000000000000"/>
      <p:regular r:id="rId48"/>
    </p:embeddedFont>
    <p:embeddedFont>
      <p:font typeface="Open Sans Ultra-Bold Italics" charset="1" panose="00000000000000000000"/>
      <p:regular r:id="rId4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46" Target="fonts/font46.fntdata" Type="http://schemas.openxmlformats.org/officeDocument/2006/relationships/font"/><Relationship Id="rId47" Target="fonts/font47.fntdata" Type="http://schemas.openxmlformats.org/officeDocument/2006/relationships/font"/><Relationship Id="rId48" Target="fonts/font48.fntdata" Type="http://schemas.openxmlformats.org/officeDocument/2006/relationships/font"/><Relationship Id="rId49" Target="fonts/font49.fntdata" Type="http://schemas.openxmlformats.org/officeDocument/2006/relationships/font"/><Relationship Id="rId5" Target="tableStyles.xml" Type="http://schemas.openxmlformats.org/officeDocument/2006/relationships/tableStyles"/><Relationship Id="rId50" Target="slides/slide1.xml" Type="http://schemas.openxmlformats.org/officeDocument/2006/relationships/slide"/><Relationship Id="rId51" Target="slides/slide2.xml" Type="http://schemas.openxmlformats.org/officeDocument/2006/relationships/slide"/><Relationship Id="rId52" Target="slides/slide3.xml" Type="http://schemas.openxmlformats.org/officeDocument/2006/relationships/slide"/><Relationship Id="rId53" Target="slides/slide4.xml" Type="http://schemas.openxmlformats.org/officeDocument/2006/relationships/slide"/><Relationship Id="rId54" Target="slides/slide5.xml" Type="http://schemas.openxmlformats.org/officeDocument/2006/relationships/slide"/><Relationship Id="rId55" Target="slides/slide6.xml" Type="http://schemas.openxmlformats.org/officeDocument/2006/relationships/slide"/><Relationship Id="rId56" Target="slides/slide7.xml" Type="http://schemas.openxmlformats.org/officeDocument/2006/relationships/slide"/><Relationship Id="rId57" Target="slides/slide8.xml" Type="http://schemas.openxmlformats.org/officeDocument/2006/relationships/slide"/><Relationship Id="rId58" Target="slides/slide9.xml" Type="http://schemas.openxmlformats.org/officeDocument/2006/relationships/slide"/><Relationship Id="rId59" Target="slides/slide10.xml" Type="http://schemas.openxmlformats.org/officeDocument/2006/relationships/slide"/><Relationship Id="rId6" Target="fonts/font6.fntdata" Type="http://schemas.openxmlformats.org/officeDocument/2006/relationships/font"/><Relationship Id="rId60" Target="slides/slide11.xml" Type="http://schemas.openxmlformats.org/officeDocument/2006/relationships/slide"/><Relationship Id="rId61" Target="slides/slide12.xml" Type="http://schemas.openxmlformats.org/officeDocument/2006/relationships/slide"/><Relationship Id="rId62" Target="slides/slide13.xml" Type="http://schemas.openxmlformats.org/officeDocument/2006/relationships/slide"/><Relationship Id="rId63" Target="slides/slide14.xml" Type="http://schemas.openxmlformats.org/officeDocument/2006/relationships/slide"/><Relationship Id="rId64" Target="slides/slide15.xml" Type="http://schemas.openxmlformats.org/officeDocument/2006/relationships/slide"/><Relationship Id="rId65" Target="slides/slide16.xml" Type="http://schemas.openxmlformats.org/officeDocument/2006/relationships/slide"/><Relationship Id="rId66" Target="slides/slide17.xml" Type="http://schemas.openxmlformats.org/officeDocument/2006/relationships/slide"/><Relationship Id="rId67" Target="slides/slide18.xml" Type="http://schemas.openxmlformats.org/officeDocument/2006/relationships/slide"/><Relationship Id="rId68" Target="slides/slide19.xml" Type="http://schemas.openxmlformats.org/officeDocument/2006/relationships/slide"/><Relationship Id="rId69" Target="slides/slide20.xml" Type="http://schemas.openxmlformats.org/officeDocument/2006/relationships/slide"/><Relationship Id="rId7" Target="fonts/font7.fntdata" Type="http://schemas.openxmlformats.org/officeDocument/2006/relationships/font"/><Relationship Id="rId70" Target="slides/slide21.xml" Type="http://schemas.openxmlformats.org/officeDocument/2006/relationships/slide"/><Relationship Id="rId71" Target="slides/slide22.xml" Type="http://schemas.openxmlformats.org/officeDocument/2006/relationships/slide"/><Relationship Id="rId72" Target="slides/slide23.xml" Type="http://schemas.openxmlformats.org/officeDocument/2006/relationships/slide"/><Relationship Id="rId73" Target="slides/slide24.xml" Type="http://schemas.openxmlformats.org/officeDocument/2006/relationships/slide"/><Relationship Id="rId74" Target="slides/slide25.xml" Type="http://schemas.openxmlformats.org/officeDocument/2006/relationships/slide"/><Relationship Id="rId75" Target="slides/slide26.xml" Type="http://schemas.openxmlformats.org/officeDocument/2006/relationships/slide"/><Relationship Id="rId76" Target="slides/slide27.xml" Type="http://schemas.openxmlformats.org/officeDocument/2006/relationships/slide"/><Relationship Id="rId77" Target="slides/slide28.xml" Type="http://schemas.openxmlformats.org/officeDocument/2006/relationships/slide"/><Relationship Id="rId78" Target="slides/slide29.xml" Type="http://schemas.openxmlformats.org/officeDocument/2006/relationships/slide"/><Relationship Id="rId79" Target="slides/slide30.xml" Type="http://schemas.openxmlformats.org/officeDocument/2006/relationships/slide"/><Relationship Id="rId8" Target="fonts/font8.fntdata" Type="http://schemas.openxmlformats.org/officeDocument/2006/relationships/font"/><Relationship Id="rId80" Target="slides/slide31.xml" Type="http://schemas.openxmlformats.org/officeDocument/2006/relationships/slide"/><Relationship Id="rId81" Target="slides/slide32.xml" Type="http://schemas.openxmlformats.org/officeDocument/2006/relationships/slide"/><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jpeg" Type="http://schemas.openxmlformats.org/officeDocument/2006/relationships/image"/><Relationship Id="rId5" Target="../media/image4.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3.jpe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png" Type="http://schemas.openxmlformats.org/officeDocument/2006/relationships/image"/><Relationship Id="rId4" Target="../media/image15.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4.svg" Type="http://schemas.openxmlformats.org/officeDocument/2006/relationships/image"/><Relationship Id="rId11" Target="../media/image25.png" Type="http://schemas.openxmlformats.org/officeDocument/2006/relationships/image"/><Relationship Id="rId12" Target="../media/image26.png" Type="http://schemas.openxmlformats.org/officeDocument/2006/relationships/image"/><Relationship Id="rId13" Target="../media/image27.svg" Type="http://schemas.openxmlformats.org/officeDocument/2006/relationships/image"/><Relationship Id="rId14" Target="../media/image28.png" Type="http://schemas.openxmlformats.org/officeDocument/2006/relationships/image"/><Relationship Id="rId15" Target="../media/image29.svg" Type="http://schemas.openxmlformats.org/officeDocument/2006/relationships/image"/><Relationship Id="rId16" Target="../media/image30.png" Type="http://schemas.openxmlformats.org/officeDocument/2006/relationships/image"/><Relationship Id="rId17" Target="../media/image31.svg" Type="http://schemas.openxmlformats.org/officeDocument/2006/relationships/image"/><Relationship Id="rId18" Target="../media/image32.png" Type="http://schemas.openxmlformats.org/officeDocument/2006/relationships/image"/><Relationship Id="rId19" Target="../media/image33.svg" Type="http://schemas.openxmlformats.org/officeDocument/2006/relationships/image"/><Relationship Id="rId2" Target="../media/image16.png" Type="http://schemas.openxmlformats.org/officeDocument/2006/relationships/image"/><Relationship Id="rId20" Target="../media/image34.png" Type="http://schemas.openxmlformats.org/officeDocument/2006/relationships/image"/><Relationship Id="rId21" Target="../media/image35.svg" Type="http://schemas.openxmlformats.org/officeDocument/2006/relationships/image"/><Relationship Id="rId3" Target="../media/image17.svg" Type="http://schemas.openxmlformats.org/officeDocument/2006/relationships/image"/><Relationship Id="rId4" Target="../media/image18.png" Type="http://schemas.openxmlformats.org/officeDocument/2006/relationships/image"/><Relationship Id="rId5" Target="../media/image19.svg" Type="http://schemas.openxmlformats.org/officeDocument/2006/relationships/image"/><Relationship Id="rId6" Target="../media/image20.png" Type="http://schemas.openxmlformats.org/officeDocument/2006/relationships/image"/><Relationship Id="rId7" Target="../media/image21.svg" Type="http://schemas.openxmlformats.org/officeDocument/2006/relationships/image"/><Relationship Id="rId8" Target="../media/image22.png" Type="http://schemas.openxmlformats.org/officeDocument/2006/relationships/image"/><Relationship Id="rId9" Target="../media/image23.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 Id="rId3" Target="../media/image36.png" Type="http://schemas.openxmlformats.org/officeDocument/2006/relationships/image"/><Relationship Id="rId4" Target="../media/image37.png" Type="http://schemas.openxmlformats.org/officeDocument/2006/relationships/image"/><Relationship Id="rId5" Target="../media/image38.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 Id="rId3" Target="../media/image39.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 Id="rId3" Target="../media/image40.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 Id="rId3" Target="../media/image41.png" Type="http://schemas.openxmlformats.org/officeDocument/2006/relationships/image"/><Relationship Id="rId4" Target="../media/image42.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0.png" Type="http://schemas.openxmlformats.org/officeDocument/2006/relationships/image"/><Relationship Id="rId11" Target="../media/image51.svg" Type="http://schemas.openxmlformats.org/officeDocument/2006/relationships/image"/><Relationship Id="rId12" Target="../media/image52.png" Type="http://schemas.openxmlformats.org/officeDocument/2006/relationships/image"/><Relationship Id="rId13" Target="../media/image53.svg" Type="http://schemas.openxmlformats.org/officeDocument/2006/relationships/image"/><Relationship Id="rId14" Target="../media/image54.png" Type="http://schemas.openxmlformats.org/officeDocument/2006/relationships/image"/><Relationship Id="rId15" Target="../media/image55.svg" Type="http://schemas.openxmlformats.org/officeDocument/2006/relationships/image"/><Relationship Id="rId2" Target="../media/image22.png" Type="http://schemas.openxmlformats.org/officeDocument/2006/relationships/image"/><Relationship Id="rId3" Target="../media/image43.png" Type="http://schemas.openxmlformats.org/officeDocument/2006/relationships/image"/><Relationship Id="rId4" Target="../media/image44.svg" Type="http://schemas.openxmlformats.org/officeDocument/2006/relationships/image"/><Relationship Id="rId5" Target="../media/image45.png" Type="http://schemas.openxmlformats.org/officeDocument/2006/relationships/image"/><Relationship Id="rId6" Target="../media/image46.png" Type="http://schemas.openxmlformats.org/officeDocument/2006/relationships/image"/><Relationship Id="rId7" Target="../media/image47.svg" Type="http://schemas.openxmlformats.org/officeDocument/2006/relationships/image"/><Relationship Id="rId8" Target="../media/image48.png" Type="http://schemas.openxmlformats.org/officeDocument/2006/relationships/image"/><Relationship Id="rId9" Target="../media/image49.sv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 Id="rId3" Target="../media/image56.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jpeg" Type="http://schemas.openxmlformats.org/officeDocument/2006/relationships/image"/><Relationship Id="rId5" Target="../media/image57.png" Type="http://schemas.openxmlformats.org/officeDocument/2006/relationships/image"/><Relationship Id="rId6" Target="../media/image58.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59.jpeg" Type="http://schemas.openxmlformats.org/officeDocument/2006/relationships/image"/><Relationship Id="rId5" Target="../media/image60.png" Type="http://schemas.openxmlformats.org/officeDocument/2006/relationships/image"/><Relationship Id="rId6" Target="https://developer.android.com/studio?hl=vi" TargetMode="External" Type="http://schemas.openxmlformats.org/officeDocument/2006/relationships/hyperlink"/><Relationship Id="rId7" Target="https://developer.android.com/studio/projects/create-project?hl=vi" TargetMode="External" Type="http://schemas.openxmlformats.org/officeDocument/2006/relationships/hyperlink"/></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jpeg" Type="http://schemas.openxmlformats.org/officeDocument/2006/relationships/image"/><Relationship Id="rId5" Target="../media/image61.png" Type="http://schemas.openxmlformats.org/officeDocument/2006/relationships/image"/><Relationship Id="rId6" Target="../media/image62.svg" Type="http://schemas.openxmlformats.org/officeDocument/2006/relationships/image"/><Relationship Id="rId7" Target="../media/image63.gif"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64.png" Type="http://schemas.openxmlformats.org/officeDocument/2006/relationships/image"/><Relationship Id="rId5" Target="../media/image65.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66.png" Type="http://schemas.openxmlformats.org/officeDocument/2006/relationships/image"/><Relationship Id="rId5" Target="../media/image67.png" Type="http://schemas.openxmlformats.org/officeDocument/2006/relationships/image"/><Relationship Id="rId6" Target="https://developer.android.com/guide/app-bundle?hl=vi" TargetMode="External" Type="http://schemas.openxmlformats.org/officeDocument/2006/relationships/hyperlink"/></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jpeg" Type="http://schemas.openxmlformats.org/officeDocument/2006/relationships/image"/><Relationship Id="rId5" Target="../media/image68.png" Type="http://schemas.openxmlformats.org/officeDocument/2006/relationships/image"/><Relationship Id="rId6" Target="../media/image69.png" Type="http://schemas.openxmlformats.org/officeDocument/2006/relationships/image"/><Relationship Id="rId7" Target="../media/image70.png" Type="http://schemas.openxmlformats.org/officeDocument/2006/relationships/image"/><Relationship Id="rId8" Target="../media/image71.png" Type="http://schemas.openxmlformats.org/officeDocument/2006/relationships/image"/><Relationship Id="rId9" Target="../media/image72.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jpeg" Type="http://schemas.openxmlformats.org/officeDocument/2006/relationships/image"/><Relationship Id="rId5" Target="../media/image68.png" Type="http://schemas.openxmlformats.org/officeDocument/2006/relationships/image"/><Relationship Id="rId6" Target="../media/image69.png" Type="http://schemas.openxmlformats.org/officeDocument/2006/relationships/image"/><Relationship Id="rId7" Target="../media/image70.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jpeg" Type="http://schemas.openxmlformats.org/officeDocument/2006/relationships/image"/><Relationship Id="rId5" Target="../media/image71.png" Type="http://schemas.openxmlformats.org/officeDocument/2006/relationships/image"/><Relationship Id="rId6" Target="../media/image72.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jpeg" Type="http://schemas.openxmlformats.org/officeDocument/2006/relationships/image"/><Relationship Id="rId5" Target="../media/image73.pn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jpe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4.png" Type="http://schemas.openxmlformats.org/officeDocument/2006/relationships/image"/><Relationship Id="rId3" Target="../media/image75.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jpe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6.png" Type="http://schemas.openxmlformats.org/officeDocument/2006/relationships/image"/><Relationship Id="rId3" Target="../media/image77.png" Type="http://schemas.openxmlformats.org/officeDocument/2006/relationships/image"/><Relationship Id="rId4" Target="../media/image78.jpe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https://developer.android.com/studio/workflow?hl=vi" TargetMode="External" Type="http://schemas.openxmlformats.org/officeDocument/2006/relationships/hyperlink"/><Relationship Id="rId5" Target="https://aws.amazon.com/mobile/mobile-application-development/" TargetMode="External" Type="http://schemas.openxmlformats.org/officeDocument/2006/relationships/hyperlink"/><Relationship Id="rId6" Target="https://developer.android.com/guide/platform" TargetMode="External" Type="http://schemas.openxmlformats.org/officeDocument/2006/relationships/hyperlink"/><Relationship Id="rId7" Target="https://developer.android.com/reference/android/app/Activity" TargetMode="External" Type="http://schemas.openxmlformats.org/officeDocument/2006/relationships/hyperlink"/><Relationship Id="rId8" Target="https://medium.com/@huseyinozkoc/android-view-and-viewgroup-6667a20724c5" TargetMode="External" Type="http://schemas.openxmlformats.org/officeDocument/2006/relationships/hyperlink"/><Relationship Id="rId9" Target="https://medium.com/@huseyinozkoc/android-view-and-viewgroup-6667a20724c5" TargetMode="External" Type="http://schemas.openxmlformats.org/officeDocument/2006/relationships/hyperlink"/></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3.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3.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3.jpe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3.jpe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11.png" Type="http://schemas.openxmlformats.org/officeDocument/2006/relationships/image"/><Relationship Id="rId5" Target="../media/image12.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293116" y="565634"/>
            <a:ext cx="397367" cy="28996"/>
            <a:chOff x="0" y="0"/>
            <a:chExt cx="128243" cy="9358"/>
          </a:xfrm>
        </p:grpSpPr>
        <p:sp>
          <p:nvSpPr>
            <p:cNvPr name="Freeform 3" id="3"/>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solidFill>
              <a:srgbClr val="335ACF"/>
            </a:solidFill>
          </p:spPr>
        </p:sp>
        <p:sp>
          <p:nvSpPr>
            <p:cNvPr name="TextBox 4" id="4"/>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7293116" y="657737"/>
            <a:ext cx="397367" cy="28996"/>
            <a:chOff x="0" y="0"/>
            <a:chExt cx="128243" cy="9358"/>
          </a:xfrm>
        </p:grpSpPr>
        <p:sp>
          <p:nvSpPr>
            <p:cNvPr name="Freeform 6" id="6"/>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solidFill>
              <a:srgbClr val="335ACF"/>
            </a:solidFill>
          </p:spPr>
        </p:sp>
        <p:sp>
          <p:nvSpPr>
            <p:cNvPr name="TextBox 7" id="7"/>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673429" y="486649"/>
            <a:ext cx="274427" cy="260019"/>
          </a:xfrm>
          <a:custGeom>
            <a:avLst/>
            <a:gdLst/>
            <a:ahLst/>
            <a:cxnLst/>
            <a:rect r="r" b="b" t="t" l="l"/>
            <a:pathLst>
              <a:path h="260019" w="274427">
                <a:moveTo>
                  <a:pt x="0" y="0"/>
                </a:moveTo>
                <a:lnTo>
                  <a:pt x="274427" y="0"/>
                </a:lnTo>
                <a:lnTo>
                  <a:pt x="274427" y="260020"/>
                </a:lnTo>
                <a:lnTo>
                  <a:pt x="0" y="26002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9" id="9"/>
          <p:cNvGrpSpPr/>
          <p:nvPr/>
        </p:nvGrpSpPr>
        <p:grpSpPr>
          <a:xfrm rot="0">
            <a:off x="18177932" y="8597752"/>
            <a:ext cx="110068" cy="660548"/>
            <a:chOff x="0" y="0"/>
            <a:chExt cx="28989" cy="173972"/>
          </a:xfrm>
        </p:grpSpPr>
        <p:sp>
          <p:nvSpPr>
            <p:cNvPr name="Freeform 10" id="10"/>
            <p:cNvSpPr/>
            <p:nvPr/>
          </p:nvSpPr>
          <p:spPr>
            <a:xfrm flipH="false" flipV="false" rot="0">
              <a:off x="0" y="0"/>
              <a:ext cx="28989" cy="173972"/>
            </a:xfrm>
            <a:custGeom>
              <a:avLst/>
              <a:gdLst/>
              <a:ahLst/>
              <a:cxnLst/>
              <a:rect r="r" b="b" t="t" l="l"/>
              <a:pathLst>
                <a:path h="173972" w="28989">
                  <a:moveTo>
                    <a:pt x="0" y="0"/>
                  </a:moveTo>
                  <a:lnTo>
                    <a:pt x="28989" y="0"/>
                  </a:lnTo>
                  <a:lnTo>
                    <a:pt x="28989" y="173972"/>
                  </a:lnTo>
                  <a:lnTo>
                    <a:pt x="0" y="173972"/>
                  </a:lnTo>
                  <a:close/>
                </a:path>
              </a:pathLst>
            </a:custGeom>
            <a:solidFill>
              <a:srgbClr val="335ACF"/>
            </a:solidFill>
          </p:spPr>
        </p:sp>
        <p:sp>
          <p:nvSpPr>
            <p:cNvPr name="TextBox 11" id="11"/>
            <p:cNvSpPr txBox="true"/>
            <p:nvPr/>
          </p:nvSpPr>
          <p:spPr>
            <a:xfrm>
              <a:off x="0" y="-38100"/>
              <a:ext cx="28989" cy="212072"/>
            </a:xfrm>
            <a:prstGeom prst="rect">
              <a:avLst/>
            </a:prstGeom>
          </p:spPr>
          <p:txBody>
            <a:bodyPr anchor="ctr" rtlCol="false" tIns="50800" lIns="50800" bIns="50800" rIns="50800"/>
            <a:lstStyle/>
            <a:p>
              <a:pPr algn="ctr">
                <a:lnSpc>
                  <a:spcPts val="2659"/>
                </a:lnSpc>
              </a:pPr>
            </a:p>
          </p:txBody>
        </p:sp>
      </p:grpSp>
      <p:grpSp>
        <p:nvGrpSpPr>
          <p:cNvPr name="Group 12" id="12"/>
          <p:cNvGrpSpPr>
            <a:grpSpLocks noChangeAspect="true"/>
          </p:cNvGrpSpPr>
          <p:nvPr/>
        </p:nvGrpSpPr>
        <p:grpSpPr>
          <a:xfrm rot="0">
            <a:off x="10704283" y="1694557"/>
            <a:ext cx="5876304" cy="11627276"/>
            <a:chOff x="0" y="0"/>
            <a:chExt cx="2620010" cy="5184140"/>
          </a:xfrm>
        </p:grpSpPr>
        <p:sp>
          <p:nvSpPr>
            <p:cNvPr name="Freeform 13" id="13"/>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14" id="14"/>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4"/>
              <a:stretch>
                <a:fillRect l="-58351" t="0" r="-58351" b="0"/>
              </a:stretch>
            </a:blipFill>
          </p:spPr>
        </p:sp>
        <p:sp>
          <p:nvSpPr>
            <p:cNvPr name="Freeform 15" id="15"/>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name="Freeform 16" id="16"/>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name="Freeform 17" id="17"/>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name="Freeform 18" id="18"/>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name="Freeform 19" id="19"/>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name="Freeform 20" id="20"/>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name="Freeform 21" id="21"/>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sp>
        <p:nvSpPr>
          <p:cNvPr name="TextBox 22" id="22"/>
          <p:cNvSpPr txBox="true"/>
          <p:nvPr/>
        </p:nvSpPr>
        <p:spPr>
          <a:xfrm rot="0">
            <a:off x="1039108" y="517674"/>
            <a:ext cx="1547756" cy="197971"/>
          </a:xfrm>
          <a:prstGeom prst="rect">
            <a:avLst/>
          </a:prstGeom>
        </p:spPr>
        <p:txBody>
          <a:bodyPr anchor="t" rtlCol="false" tIns="0" lIns="0" bIns="0" rIns="0">
            <a:spAutoFit/>
          </a:bodyPr>
          <a:lstStyle/>
          <a:p>
            <a:pPr>
              <a:lnSpc>
                <a:spcPts val="1680"/>
              </a:lnSpc>
              <a:spcBef>
                <a:spcPct val="0"/>
              </a:spcBef>
            </a:pPr>
            <a:r>
              <a:rPr lang="en-US" sz="1200">
                <a:solidFill>
                  <a:srgbClr val="1F2020"/>
                </a:solidFill>
                <a:latin typeface="Open Sans"/>
              </a:rPr>
              <a:t>Studio Shodwe</a:t>
            </a:r>
          </a:p>
        </p:txBody>
      </p:sp>
      <p:sp>
        <p:nvSpPr>
          <p:cNvPr name="Freeform 23" id="23"/>
          <p:cNvSpPr/>
          <p:nvPr/>
        </p:nvSpPr>
        <p:spPr>
          <a:xfrm flipH="false" flipV="false" rot="0">
            <a:off x="-27962" y="626184"/>
            <a:ext cx="11926492" cy="8557258"/>
          </a:xfrm>
          <a:custGeom>
            <a:avLst/>
            <a:gdLst/>
            <a:ahLst/>
            <a:cxnLst/>
            <a:rect r="r" b="b" t="t" l="l"/>
            <a:pathLst>
              <a:path h="8557258" w="11926492">
                <a:moveTo>
                  <a:pt x="0" y="0"/>
                </a:moveTo>
                <a:lnTo>
                  <a:pt x="11926492" y="0"/>
                </a:lnTo>
                <a:lnTo>
                  <a:pt x="11926492" y="8557258"/>
                </a:lnTo>
                <a:lnTo>
                  <a:pt x="0" y="8557258"/>
                </a:lnTo>
                <a:lnTo>
                  <a:pt x="0" y="0"/>
                </a:lnTo>
                <a:close/>
              </a:path>
            </a:pathLst>
          </a:custGeom>
          <a:blipFill>
            <a:blip r:embed="rId5">
              <a:alphaModFix amt="35000"/>
            </a:blip>
            <a:stretch>
              <a:fillRect l="0" t="0" r="0" b="0"/>
            </a:stretch>
          </a:blipFill>
        </p:spPr>
      </p:sp>
      <p:sp>
        <p:nvSpPr>
          <p:cNvPr name="TextBox 24" id="24"/>
          <p:cNvSpPr txBox="true"/>
          <p:nvPr/>
        </p:nvSpPr>
        <p:spPr>
          <a:xfrm rot="0">
            <a:off x="673429" y="1165162"/>
            <a:ext cx="5742791" cy="2099511"/>
          </a:xfrm>
          <a:prstGeom prst="rect">
            <a:avLst/>
          </a:prstGeom>
        </p:spPr>
        <p:txBody>
          <a:bodyPr anchor="t" rtlCol="false" tIns="0" lIns="0" bIns="0" rIns="0">
            <a:spAutoFit/>
          </a:bodyPr>
          <a:lstStyle/>
          <a:p>
            <a:pPr>
              <a:lnSpc>
                <a:spcPts val="16583"/>
              </a:lnSpc>
              <a:spcBef>
                <a:spcPct val="0"/>
              </a:spcBef>
            </a:pPr>
            <a:r>
              <a:rPr lang="en-US" sz="11845">
                <a:solidFill>
                  <a:srgbClr val="1F2020"/>
                </a:solidFill>
                <a:latin typeface="Poppins"/>
              </a:rPr>
              <a:t>Mobile</a:t>
            </a:r>
          </a:p>
        </p:txBody>
      </p:sp>
      <p:sp>
        <p:nvSpPr>
          <p:cNvPr name="TextBox 25" id="25"/>
          <p:cNvSpPr txBox="true"/>
          <p:nvPr/>
        </p:nvSpPr>
        <p:spPr>
          <a:xfrm rot="0">
            <a:off x="3274321" y="2483539"/>
            <a:ext cx="5095826" cy="2137454"/>
          </a:xfrm>
          <a:prstGeom prst="rect">
            <a:avLst/>
          </a:prstGeom>
        </p:spPr>
        <p:txBody>
          <a:bodyPr anchor="t" rtlCol="false" tIns="0" lIns="0" bIns="0" rIns="0">
            <a:spAutoFit/>
          </a:bodyPr>
          <a:lstStyle/>
          <a:p>
            <a:pPr>
              <a:lnSpc>
                <a:spcPts val="16583"/>
              </a:lnSpc>
              <a:spcBef>
                <a:spcPct val="0"/>
              </a:spcBef>
            </a:pPr>
            <a:r>
              <a:rPr lang="en-US" sz="11845">
                <a:solidFill>
                  <a:srgbClr val="335ACF"/>
                </a:solidFill>
                <a:latin typeface="Poppins Bold"/>
              </a:rPr>
              <a:t>Apps</a:t>
            </a:r>
          </a:p>
        </p:txBody>
      </p:sp>
      <p:sp>
        <p:nvSpPr>
          <p:cNvPr name="TextBox 26" id="26"/>
          <p:cNvSpPr txBox="true"/>
          <p:nvPr/>
        </p:nvSpPr>
        <p:spPr>
          <a:xfrm rot="0">
            <a:off x="533158" y="3991203"/>
            <a:ext cx="10578152" cy="2100980"/>
          </a:xfrm>
          <a:prstGeom prst="rect">
            <a:avLst/>
          </a:prstGeom>
        </p:spPr>
        <p:txBody>
          <a:bodyPr anchor="t" rtlCol="false" tIns="0" lIns="0" bIns="0" rIns="0">
            <a:spAutoFit/>
          </a:bodyPr>
          <a:lstStyle/>
          <a:p>
            <a:pPr>
              <a:lnSpc>
                <a:spcPts val="16583"/>
              </a:lnSpc>
              <a:spcBef>
                <a:spcPct val="0"/>
              </a:spcBef>
            </a:pPr>
            <a:r>
              <a:rPr lang="en-US" sz="11845">
                <a:solidFill>
                  <a:srgbClr val="1F2020"/>
                </a:solidFill>
                <a:latin typeface="Poppins"/>
              </a:rPr>
              <a:t>Development</a:t>
            </a:r>
          </a:p>
        </p:txBody>
      </p:sp>
      <p:sp>
        <p:nvSpPr>
          <p:cNvPr name="TextBox 27" id="27"/>
          <p:cNvSpPr txBox="true"/>
          <p:nvPr/>
        </p:nvSpPr>
        <p:spPr>
          <a:xfrm rot="0">
            <a:off x="15940842" y="517674"/>
            <a:ext cx="978460" cy="197971"/>
          </a:xfrm>
          <a:prstGeom prst="rect">
            <a:avLst/>
          </a:prstGeom>
        </p:spPr>
        <p:txBody>
          <a:bodyPr anchor="t" rtlCol="false" tIns="0" lIns="0" bIns="0" rIns="0">
            <a:spAutoFit/>
          </a:bodyPr>
          <a:lstStyle/>
          <a:p>
            <a:pPr>
              <a:lnSpc>
                <a:spcPts val="1680"/>
              </a:lnSpc>
              <a:spcBef>
                <a:spcPct val="0"/>
              </a:spcBef>
            </a:pPr>
            <a:r>
              <a:rPr lang="en-US" sz="1200">
                <a:solidFill>
                  <a:srgbClr val="1F2020"/>
                </a:solidFill>
                <a:latin typeface="Open Sans"/>
              </a:rPr>
              <a:t>Contact</a:t>
            </a:r>
          </a:p>
        </p:txBody>
      </p:sp>
      <p:sp>
        <p:nvSpPr>
          <p:cNvPr name="TextBox 28" id="28"/>
          <p:cNvSpPr txBox="true"/>
          <p:nvPr/>
        </p:nvSpPr>
        <p:spPr>
          <a:xfrm rot="0">
            <a:off x="14385046" y="517674"/>
            <a:ext cx="1060497" cy="197971"/>
          </a:xfrm>
          <a:prstGeom prst="rect">
            <a:avLst/>
          </a:prstGeom>
        </p:spPr>
        <p:txBody>
          <a:bodyPr anchor="t" rtlCol="false" tIns="0" lIns="0" bIns="0" rIns="0">
            <a:spAutoFit/>
          </a:bodyPr>
          <a:lstStyle/>
          <a:p>
            <a:pPr>
              <a:lnSpc>
                <a:spcPts val="1680"/>
              </a:lnSpc>
              <a:spcBef>
                <a:spcPct val="0"/>
              </a:spcBef>
            </a:pPr>
            <a:r>
              <a:rPr lang="en-US" sz="1200">
                <a:solidFill>
                  <a:srgbClr val="1F2020"/>
                </a:solidFill>
                <a:latin typeface="Open Sans"/>
              </a:rPr>
              <a:t>About Us</a:t>
            </a:r>
          </a:p>
        </p:txBody>
      </p:sp>
      <p:sp>
        <p:nvSpPr>
          <p:cNvPr name="TextBox 29" id="29"/>
          <p:cNvSpPr txBox="true"/>
          <p:nvPr/>
        </p:nvSpPr>
        <p:spPr>
          <a:xfrm rot="0">
            <a:off x="13154289" y="517674"/>
            <a:ext cx="735456" cy="197971"/>
          </a:xfrm>
          <a:prstGeom prst="rect">
            <a:avLst/>
          </a:prstGeom>
        </p:spPr>
        <p:txBody>
          <a:bodyPr anchor="t" rtlCol="false" tIns="0" lIns="0" bIns="0" rIns="0">
            <a:spAutoFit/>
          </a:bodyPr>
          <a:lstStyle/>
          <a:p>
            <a:pPr>
              <a:lnSpc>
                <a:spcPts val="1680"/>
              </a:lnSpc>
              <a:spcBef>
                <a:spcPct val="0"/>
              </a:spcBef>
            </a:pPr>
            <a:r>
              <a:rPr lang="en-US" sz="1200">
                <a:solidFill>
                  <a:srgbClr val="1F2020"/>
                </a:solidFill>
                <a:latin typeface="Open Sans"/>
              </a:rPr>
              <a:t>Photo</a:t>
            </a:r>
          </a:p>
        </p:txBody>
      </p:sp>
      <p:sp>
        <p:nvSpPr>
          <p:cNvPr name="TextBox 30" id="30"/>
          <p:cNvSpPr txBox="true"/>
          <p:nvPr/>
        </p:nvSpPr>
        <p:spPr>
          <a:xfrm rot="0">
            <a:off x="11898530" y="517674"/>
            <a:ext cx="809760" cy="197971"/>
          </a:xfrm>
          <a:prstGeom prst="rect">
            <a:avLst/>
          </a:prstGeom>
        </p:spPr>
        <p:txBody>
          <a:bodyPr anchor="t" rtlCol="false" tIns="0" lIns="0" bIns="0" rIns="0">
            <a:spAutoFit/>
          </a:bodyPr>
          <a:lstStyle/>
          <a:p>
            <a:pPr>
              <a:lnSpc>
                <a:spcPts val="1680"/>
              </a:lnSpc>
              <a:spcBef>
                <a:spcPct val="0"/>
              </a:spcBef>
            </a:pPr>
            <a:r>
              <a:rPr lang="en-US" sz="1200">
                <a:solidFill>
                  <a:srgbClr val="1F2020"/>
                </a:solidFill>
                <a:latin typeface="Open Sans"/>
              </a:rPr>
              <a:t>Home</a:t>
            </a:r>
          </a:p>
        </p:txBody>
      </p:sp>
      <p:sp>
        <p:nvSpPr>
          <p:cNvPr name="TextBox 31" id="31"/>
          <p:cNvSpPr txBox="true"/>
          <p:nvPr/>
        </p:nvSpPr>
        <p:spPr>
          <a:xfrm rot="0">
            <a:off x="1927286" y="8379500"/>
            <a:ext cx="2003612" cy="247718"/>
          </a:xfrm>
          <a:prstGeom prst="rect">
            <a:avLst/>
          </a:prstGeom>
        </p:spPr>
        <p:txBody>
          <a:bodyPr anchor="t" rtlCol="false" tIns="0" lIns="0" bIns="0" rIns="0">
            <a:spAutoFit/>
          </a:bodyPr>
          <a:lstStyle/>
          <a:p>
            <a:pPr algn="ctr">
              <a:lnSpc>
                <a:spcPts val="2057"/>
              </a:lnSpc>
              <a:spcBef>
                <a:spcPct val="0"/>
              </a:spcBef>
            </a:pPr>
            <a:r>
              <a:rPr lang="en-US" sz="1469">
                <a:solidFill>
                  <a:srgbClr val="FFFFFF"/>
                </a:solidFill>
                <a:latin typeface="Open Sans Bold"/>
              </a:rPr>
              <a:t>Explore Now</a:t>
            </a:r>
          </a:p>
        </p:txBody>
      </p:sp>
      <p:sp>
        <p:nvSpPr>
          <p:cNvPr name="TextBox 32" id="32"/>
          <p:cNvSpPr txBox="true"/>
          <p:nvPr/>
        </p:nvSpPr>
        <p:spPr>
          <a:xfrm rot="0">
            <a:off x="1301344" y="5484299"/>
            <a:ext cx="7851432" cy="2137528"/>
          </a:xfrm>
          <a:prstGeom prst="rect">
            <a:avLst/>
          </a:prstGeom>
        </p:spPr>
        <p:txBody>
          <a:bodyPr anchor="t" rtlCol="false" tIns="0" lIns="0" bIns="0" rIns="0">
            <a:spAutoFit/>
          </a:bodyPr>
          <a:lstStyle/>
          <a:p>
            <a:pPr>
              <a:lnSpc>
                <a:spcPts val="16583"/>
              </a:lnSpc>
              <a:spcBef>
                <a:spcPct val="0"/>
              </a:spcBef>
            </a:pPr>
            <a:r>
              <a:rPr lang="en-US" sz="11845">
                <a:solidFill>
                  <a:srgbClr val="335ACF"/>
                </a:solidFill>
                <a:latin typeface="Poppins Bold"/>
              </a:rPr>
              <a:t>Roadmap</a:t>
            </a:r>
          </a:p>
        </p:txBody>
      </p:sp>
      <p:sp>
        <p:nvSpPr>
          <p:cNvPr name="TextBox 33" id="33"/>
          <p:cNvSpPr txBox="true"/>
          <p:nvPr/>
        </p:nvSpPr>
        <p:spPr>
          <a:xfrm rot="0">
            <a:off x="1096418" y="8104930"/>
            <a:ext cx="9451632" cy="901700"/>
          </a:xfrm>
          <a:prstGeom prst="rect">
            <a:avLst/>
          </a:prstGeom>
        </p:spPr>
        <p:txBody>
          <a:bodyPr anchor="t" rtlCol="false" tIns="0" lIns="0" bIns="0" rIns="0">
            <a:spAutoFit/>
          </a:bodyPr>
          <a:lstStyle/>
          <a:p>
            <a:pPr>
              <a:lnSpc>
                <a:spcPts val="7000"/>
              </a:lnSpc>
              <a:spcBef>
                <a:spcPct val="0"/>
              </a:spcBef>
            </a:pPr>
            <a:r>
              <a:rPr lang="en-US" sz="5000">
                <a:solidFill>
                  <a:srgbClr val="335ACF"/>
                </a:solidFill>
                <a:latin typeface="Poppins Bold"/>
              </a:rPr>
              <a:t>GVHD: Trần Hồng Nghi</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293116" y="565634"/>
            <a:ext cx="397367" cy="28996"/>
            <a:chOff x="0" y="0"/>
            <a:chExt cx="128243" cy="9358"/>
          </a:xfrm>
        </p:grpSpPr>
        <p:sp>
          <p:nvSpPr>
            <p:cNvPr name="Freeform 3" id="3"/>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solidFill>
              <a:srgbClr val="335ACF"/>
            </a:solidFill>
          </p:spPr>
        </p:sp>
        <p:sp>
          <p:nvSpPr>
            <p:cNvPr name="TextBox 4" id="4"/>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7293116" y="657737"/>
            <a:ext cx="397367" cy="28996"/>
            <a:chOff x="0" y="0"/>
            <a:chExt cx="128243" cy="9358"/>
          </a:xfrm>
        </p:grpSpPr>
        <p:sp>
          <p:nvSpPr>
            <p:cNvPr name="Freeform 6" id="6"/>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solidFill>
              <a:srgbClr val="335ACF"/>
            </a:solidFill>
          </p:spPr>
        </p:sp>
        <p:sp>
          <p:nvSpPr>
            <p:cNvPr name="TextBox 7" id="7"/>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32651" y="0"/>
            <a:ext cx="8260763" cy="10287000"/>
            <a:chOff x="0" y="0"/>
            <a:chExt cx="2175674" cy="2709333"/>
          </a:xfrm>
        </p:grpSpPr>
        <p:sp>
          <p:nvSpPr>
            <p:cNvPr name="Freeform 9" id="9"/>
            <p:cNvSpPr/>
            <p:nvPr/>
          </p:nvSpPr>
          <p:spPr>
            <a:xfrm flipH="false" flipV="false" rot="0">
              <a:off x="0" y="0"/>
              <a:ext cx="2175674" cy="2709333"/>
            </a:xfrm>
            <a:custGeom>
              <a:avLst/>
              <a:gdLst/>
              <a:ahLst/>
              <a:cxnLst/>
              <a:rect r="r" b="b" t="t" l="l"/>
              <a:pathLst>
                <a:path h="2709333" w="2175674">
                  <a:moveTo>
                    <a:pt x="0" y="0"/>
                  </a:moveTo>
                  <a:lnTo>
                    <a:pt x="2175674" y="0"/>
                  </a:lnTo>
                  <a:lnTo>
                    <a:pt x="2175674" y="2709333"/>
                  </a:lnTo>
                  <a:lnTo>
                    <a:pt x="0" y="2709333"/>
                  </a:lnTo>
                  <a:close/>
                </a:path>
              </a:pathLst>
            </a:custGeom>
            <a:solidFill>
              <a:srgbClr val="335ACF"/>
            </a:solidFill>
          </p:spPr>
        </p:sp>
        <p:sp>
          <p:nvSpPr>
            <p:cNvPr name="TextBox 10" id="10"/>
            <p:cNvSpPr txBox="true"/>
            <p:nvPr/>
          </p:nvSpPr>
          <p:spPr>
            <a:xfrm>
              <a:off x="0" y="-38100"/>
              <a:ext cx="2175674" cy="2747433"/>
            </a:xfrm>
            <a:prstGeom prst="rect">
              <a:avLst/>
            </a:prstGeom>
          </p:spPr>
          <p:txBody>
            <a:bodyPr anchor="ctr" rtlCol="false" tIns="50800" lIns="50800" bIns="50800" rIns="50800"/>
            <a:lstStyle/>
            <a:p>
              <a:pPr algn="ctr">
                <a:lnSpc>
                  <a:spcPts val="2659"/>
                </a:lnSpc>
              </a:pPr>
            </a:p>
          </p:txBody>
        </p:sp>
      </p:grpSp>
      <p:sp>
        <p:nvSpPr>
          <p:cNvPr name="Freeform 11" id="11"/>
          <p:cNvSpPr/>
          <p:nvPr/>
        </p:nvSpPr>
        <p:spPr>
          <a:xfrm flipH="false" flipV="false" rot="0">
            <a:off x="673429" y="486649"/>
            <a:ext cx="274427" cy="260019"/>
          </a:xfrm>
          <a:custGeom>
            <a:avLst/>
            <a:gdLst/>
            <a:ahLst/>
            <a:cxnLst/>
            <a:rect r="r" b="b" t="t" l="l"/>
            <a:pathLst>
              <a:path h="260019" w="274427">
                <a:moveTo>
                  <a:pt x="0" y="0"/>
                </a:moveTo>
                <a:lnTo>
                  <a:pt x="274427" y="0"/>
                </a:lnTo>
                <a:lnTo>
                  <a:pt x="274427" y="260020"/>
                </a:lnTo>
                <a:lnTo>
                  <a:pt x="0" y="26002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2" id="12"/>
          <p:cNvGrpSpPr/>
          <p:nvPr/>
        </p:nvGrpSpPr>
        <p:grpSpPr>
          <a:xfrm rot="0">
            <a:off x="18177932" y="8597752"/>
            <a:ext cx="110068" cy="660548"/>
            <a:chOff x="0" y="0"/>
            <a:chExt cx="28989" cy="173972"/>
          </a:xfrm>
        </p:grpSpPr>
        <p:sp>
          <p:nvSpPr>
            <p:cNvPr name="Freeform 13" id="13"/>
            <p:cNvSpPr/>
            <p:nvPr/>
          </p:nvSpPr>
          <p:spPr>
            <a:xfrm flipH="false" flipV="false" rot="0">
              <a:off x="0" y="0"/>
              <a:ext cx="28989" cy="173972"/>
            </a:xfrm>
            <a:custGeom>
              <a:avLst/>
              <a:gdLst/>
              <a:ahLst/>
              <a:cxnLst/>
              <a:rect r="r" b="b" t="t" l="l"/>
              <a:pathLst>
                <a:path h="173972" w="28989">
                  <a:moveTo>
                    <a:pt x="0" y="0"/>
                  </a:moveTo>
                  <a:lnTo>
                    <a:pt x="28989" y="0"/>
                  </a:lnTo>
                  <a:lnTo>
                    <a:pt x="28989" y="173972"/>
                  </a:lnTo>
                  <a:lnTo>
                    <a:pt x="0" y="173972"/>
                  </a:lnTo>
                  <a:close/>
                </a:path>
              </a:pathLst>
            </a:custGeom>
            <a:solidFill>
              <a:srgbClr val="335ACF"/>
            </a:solidFill>
          </p:spPr>
        </p:sp>
        <p:sp>
          <p:nvSpPr>
            <p:cNvPr name="TextBox 14" id="14"/>
            <p:cNvSpPr txBox="true"/>
            <p:nvPr/>
          </p:nvSpPr>
          <p:spPr>
            <a:xfrm>
              <a:off x="0" y="-38100"/>
              <a:ext cx="28989" cy="212072"/>
            </a:xfrm>
            <a:prstGeom prst="rect">
              <a:avLst/>
            </a:prstGeom>
          </p:spPr>
          <p:txBody>
            <a:bodyPr anchor="ctr" rtlCol="false" tIns="50800" lIns="50800" bIns="50800" rIns="50800"/>
            <a:lstStyle/>
            <a:p>
              <a:pPr algn="ctr">
                <a:lnSpc>
                  <a:spcPts val="2659"/>
                </a:lnSpc>
              </a:pPr>
            </a:p>
          </p:txBody>
        </p:sp>
      </p:grpSp>
      <p:grpSp>
        <p:nvGrpSpPr>
          <p:cNvPr name="Group 15" id="15"/>
          <p:cNvGrpSpPr>
            <a:grpSpLocks noChangeAspect="true"/>
          </p:cNvGrpSpPr>
          <p:nvPr/>
        </p:nvGrpSpPr>
        <p:grpSpPr>
          <a:xfrm rot="0">
            <a:off x="0" y="1844576"/>
            <a:ext cx="3334483" cy="6597848"/>
            <a:chOff x="0" y="0"/>
            <a:chExt cx="2620010" cy="5184140"/>
          </a:xfrm>
        </p:grpSpPr>
        <p:sp>
          <p:nvSpPr>
            <p:cNvPr name="Freeform 16" id="16"/>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17" id="17"/>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4"/>
              <a:stretch>
                <a:fillRect l="-58351" t="0" r="-58351" b="0"/>
              </a:stretch>
            </a:blipFill>
          </p:spPr>
        </p:sp>
        <p:sp>
          <p:nvSpPr>
            <p:cNvPr name="Freeform 18" id="18"/>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name="Freeform 19" id="19"/>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name="Freeform 20" id="20"/>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name="Freeform 21" id="21"/>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name="Freeform 22" id="22"/>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name="Freeform 23" id="23"/>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name="Freeform 24" id="24"/>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sp>
        <p:nvSpPr>
          <p:cNvPr name="TextBox 25" id="25"/>
          <p:cNvSpPr txBox="true"/>
          <p:nvPr/>
        </p:nvSpPr>
        <p:spPr>
          <a:xfrm rot="0">
            <a:off x="1039108" y="517674"/>
            <a:ext cx="1547756" cy="197971"/>
          </a:xfrm>
          <a:prstGeom prst="rect">
            <a:avLst/>
          </a:prstGeom>
        </p:spPr>
        <p:txBody>
          <a:bodyPr anchor="t" rtlCol="false" tIns="0" lIns="0" bIns="0" rIns="0">
            <a:spAutoFit/>
          </a:bodyPr>
          <a:lstStyle/>
          <a:p>
            <a:pPr>
              <a:lnSpc>
                <a:spcPts val="1680"/>
              </a:lnSpc>
              <a:spcBef>
                <a:spcPct val="0"/>
              </a:spcBef>
            </a:pPr>
            <a:r>
              <a:rPr lang="en-US" sz="1200">
                <a:solidFill>
                  <a:srgbClr val="FFFFFF"/>
                </a:solidFill>
                <a:latin typeface="Open Sans"/>
              </a:rPr>
              <a:t>Studio Shodwe</a:t>
            </a:r>
          </a:p>
        </p:txBody>
      </p:sp>
      <p:sp>
        <p:nvSpPr>
          <p:cNvPr name="TextBox 26" id="26"/>
          <p:cNvSpPr txBox="true"/>
          <p:nvPr/>
        </p:nvSpPr>
        <p:spPr>
          <a:xfrm rot="0">
            <a:off x="15940842" y="517674"/>
            <a:ext cx="978460" cy="197971"/>
          </a:xfrm>
          <a:prstGeom prst="rect">
            <a:avLst/>
          </a:prstGeom>
        </p:spPr>
        <p:txBody>
          <a:bodyPr anchor="t" rtlCol="false" tIns="0" lIns="0" bIns="0" rIns="0">
            <a:spAutoFit/>
          </a:bodyPr>
          <a:lstStyle/>
          <a:p>
            <a:pPr>
              <a:lnSpc>
                <a:spcPts val="1680"/>
              </a:lnSpc>
              <a:spcBef>
                <a:spcPct val="0"/>
              </a:spcBef>
            </a:pPr>
            <a:r>
              <a:rPr lang="en-US" sz="1200">
                <a:solidFill>
                  <a:srgbClr val="1F2020"/>
                </a:solidFill>
                <a:latin typeface="Open Sans"/>
              </a:rPr>
              <a:t>Contact</a:t>
            </a:r>
          </a:p>
        </p:txBody>
      </p:sp>
      <p:sp>
        <p:nvSpPr>
          <p:cNvPr name="TextBox 27" id="27"/>
          <p:cNvSpPr txBox="true"/>
          <p:nvPr/>
        </p:nvSpPr>
        <p:spPr>
          <a:xfrm rot="0">
            <a:off x="14385046" y="517674"/>
            <a:ext cx="1060497" cy="197971"/>
          </a:xfrm>
          <a:prstGeom prst="rect">
            <a:avLst/>
          </a:prstGeom>
        </p:spPr>
        <p:txBody>
          <a:bodyPr anchor="t" rtlCol="false" tIns="0" lIns="0" bIns="0" rIns="0">
            <a:spAutoFit/>
          </a:bodyPr>
          <a:lstStyle/>
          <a:p>
            <a:pPr>
              <a:lnSpc>
                <a:spcPts val="1680"/>
              </a:lnSpc>
              <a:spcBef>
                <a:spcPct val="0"/>
              </a:spcBef>
            </a:pPr>
            <a:r>
              <a:rPr lang="en-US" sz="1200">
                <a:solidFill>
                  <a:srgbClr val="1F2020"/>
                </a:solidFill>
                <a:latin typeface="Open Sans"/>
              </a:rPr>
              <a:t>About Us</a:t>
            </a:r>
          </a:p>
        </p:txBody>
      </p:sp>
      <p:sp>
        <p:nvSpPr>
          <p:cNvPr name="TextBox 28" id="28"/>
          <p:cNvSpPr txBox="true"/>
          <p:nvPr/>
        </p:nvSpPr>
        <p:spPr>
          <a:xfrm rot="0">
            <a:off x="13154289" y="517674"/>
            <a:ext cx="735456" cy="197971"/>
          </a:xfrm>
          <a:prstGeom prst="rect">
            <a:avLst/>
          </a:prstGeom>
        </p:spPr>
        <p:txBody>
          <a:bodyPr anchor="t" rtlCol="false" tIns="0" lIns="0" bIns="0" rIns="0">
            <a:spAutoFit/>
          </a:bodyPr>
          <a:lstStyle/>
          <a:p>
            <a:pPr>
              <a:lnSpc>
                <a:spcPts val="1680"/>
              </a:lnSpc>
              <a:spcBef>
                <a:spcPct val="0"/>
              </a:spcBef>
            </a:pPr>
            <a:r>
              <a:rPr lang="en-US" sz="1200">
                <a:solidFill>
                  <a:srgbClr val="1F2020"/>
                </a:solidFill>
                <a:latin typeface="Open Sans"/>
              </a:rPr>
              <a:t>Photo</a:t>
            </a:r>
          </a:p>
        </p:txBody>
      </p:sp>
      <p:sp>
        <p:nvSpPr>
          <p:cNvPr name="TextBox 29" id="29"/>
          <p:cNvSpPr txBox="true"/>
          <p:nvPr/>
        </p:nvSpPr>
        <p:spPr>
          <a:xfrm rot="0">
            <a:off x="11898530" y="517674"/>
            <a:ext cx="809760" cy="197971"/>
          </a:xfrm>
          <a:prstGeom prst="rect">
            <a:avLst/>
          </a:prstGeom>
        </p:spPr>
        <p:txBody>
          <a:bodyPr anchor="t" rtlCol="false" tIns="0" lIns="0" bIns="0" rIns="0">
            <a:spAutoFit/>
          </a:bodyPr>
          <a:lstStyle/>
          <a:p>
            <a:pPr>
              <a:lnSpc>
                <a:spcPts val="1680"/>
              </a:lnSpc>
              <a:spcBef>
                <a:spcPct val="0"/>
              </a:spcBef>
            </a:pPr>
            <a:r>
              <a:rPr lang="en-US" sz="1200">
                <a:solidFill>
                  <a:srgbClr val="1F2020"/>
                </a:solidFill>
                <a:latin typeface="Open Sans"/>
              </a:rPr>
              <a:t>Home</a:t>
            </a:r>
          </a:p>
        </p:txBody>
      </p:sp>
      <p:sp>
        <p:nvSpPr>
          <p:cNvPr name="TextBox 30" id="30"/>
          <p:cNvSpPr txBox="true"/>
          <p:nvPr/>
        </p:nvSpPr>
        <p:spPr>
          <a:xfrm rot="0">
            <a:off x="8073253" y="2601788"/>
            <a:ext cx="9794416" cy="4722679"/>
          </a:xfrm>
          <a:prstGeom prst="rect">
            <a:avLst/>
          </a:prstGeom>
        </p:spPr>
        <p:txBody>
          <a:bodyPr anchor="t" rtlCol="false" tIns="0" lIns="0" bIns="0" rIns="0">
            <a:spAutoFit/>
          </a:bodyPr>
          <a:lstStyle/>
          <a:p>
            <a:pPr marL="981949" indent="-490974" lvl="1">
              <a:lnSpc>
                <a:spcPts val="5321"/>
              </a:lnSpc>
              <a:buFont typeface="Arial"/>
              <a:buChar char="•"/>
            </a:pPr>
            <a:r>
              <a:rPr lang="en-US" sz="4548">
                <a:solidFill>
                  <a:srgbClr val="1F2020"/>
                </a:solidFill>
                <a:latin typeface="Poppins"/>
              </a:rPr>
              <a:t>Native Mobile Development</a:t>
            </a:r>
          </a:p>
          <a:p>
            <a:pPr marL="981949" indent="-490974" lvl="1">
              <a:lnSpc>
                <a:spcPts val="5321"/>
              </a:lnSpc>
              <a:buFont typeface="Arial"/>
              <a:buChar char="•"/>
            </a:pPr>
            <a:r>
              <a:rPr lang="en-US" sz="4548">
                <a:solidFill>
                  <a:srgbClr val="1F2020"/>
                </a:solidFill>
                <a:latin typeface="Poppins"/>
              </a:rPr>
              <a:t>Cross-Platform Development</a:t>
            </a:r>
          </a:p>
          <a:p>
            <a:pPr marL="981949" indent="-490974" lvl="1">
              <a:lnSpc>
                <a:spcPts val="5321"/>
              </a:lnSpc>
              <a:buFont typeface="Arial"/>
              <a:buChar char="•"/>
            </a:pPr>
            <a:r>
              <a:rPr lang="en-US" sz="4548">
                <a:solidFill>
                  <a:srgbClr val="1F2020"/>
                </a:solidFill>
                <a:latin typeface="Poppins"/>
              </a:rPr>
              <a:t>Hybrid Mobile Development</a:t>
            </a:r>
          </a:p>
          <a:p>
            <a:pPr marL="981949" indent="-490974" lvl="1">
              <a:lnSpc>
                <a:spcPts val="5321"/>
              </a:lnSpc>
              <a:buFont typeface="Arial"/>
              <a:buChar char="•"/>
            </a:pPr>
            <a:r>
              <a:rPr lang="en-US" sz="4548">
                <a:solidFill>
                  <a:srgbClr val="1F2020"/>
                </a:solidFill>
                <a:latin typeface="Poppins"/>
              </a:rPr>
              <a:t>Mobile Game Development</a:t>
            </a:r>
          </a:p>
          <a:p>
            <a:pPr marL="981949" indent="-490974" lvl="1">
              <a:lnSpc>
                <a:spcPts val="5321"/>
              </a:lnSpc>
              <a:buFont typeface="Arial"/>
              <a:buChar char="•"/>
            </a:pPr>
            <a:r>
              <a:rPr lang="en-US" sz="4548">
                <a:solidFill>
                  <a:srgbClr val="1F2020"/>
                </a:solidFill>
                <a:latin typeface="Poppins"/>
              </a:rPr>
              <a:t>Mobile UI/UX Design</a:t>
            </a:r>
          </a:p>
          <a:p>
            <a:pPr marL="981949" indent="-490974" lvl="1">
              <a:lnSpc>
                <a:spcPts val="5321"/>
              </a:lnSpc>
              <a:buFont typeface="Arial"/>
              <a:buChar char="•"/>
            </a:pPr>
            <a:r>
              <a:rPr lang="en-US" sz="4548">
                <a:solidFill>
                  <a:srgbClr val="1F2020"/>
                </a:solidFill>
                <a:latin typeface="Poppins"/>
              </a:rPr>
              <a:t>Mobile App Testing and Quality Assurance</a:t>
            </a:r>
          </a:p>
        </p:txBody>
      </p:sp>
      <p:sp>
        <p:nvSpPr>
          <p:cNvPr name="TextBox 31" id="31"/>
          <p:cNvSpPr txBox="true"/>
          <p:nvPr/>
        </p:nvSpPr>
        <p:spPr>
          <a:xfrm rot="0">
            <a:off x="3179624" y="2601788"/>
            <a:ext cx="4893629" cy="5045324"/>
          </a:xfrm>
          <a:prstGeom prst="rect">
            <a:avLst/>
          </a:prstGeom>
        </p:spPr>
        <p:txBody>
          <a:bodyPr anchor="t" rtlCol="false" tIns="0" lIns="0" bIns="0" rIns="0">
            <a:spAutoFit/>
          </a:bodyPr>
          <a:lstStyle/>
          <a:p>
            <a:pPr algn="ctr">
              <a:lnSpc>
                <a:spcPts val="6548"/>
              </a:lnSpc>
            </a:pPr>
            <a:r>
              <a:rPr lang="en-US" sz="5597">
                <a:solidFill>
                  <a:srgbClr val="FFFFFF"/>
                </a:solidFill>
                <a:latin typeface="Poppins Bold"/>
              </a:rPr>
              <a:t>MỘT SỐ HƯỚNG ĐI CHO PHÁT TRIỂN ỨNG DỤNG DI ĐỘNG</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1117873" cy="10287000"/>
          </a:xfrm>
          <a:custGeom>
            <a:avLst/>
            <a:gdLst/>
            <a:ahLst/>
            <a:cxnLst/>
            <a:rect r="r" b="b" t="t" l="l"/>
            <a:pathLst>
              <a:path h="10287000" w="11117873">
                <a:moveTo>
                  <a:pt x="0" y="0"/>
                </a:moveTo>
                <a:lnTo>
                  <a:pt x="11117873" y="0"/>
                </a:lnTo>
                <a:lnTo>
                  <a:pt x="11117873"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11314648" y="3323515"/>
            <a:ext cx="6637662" cy="2268874"/>
          </a:xfrm>
          <a:custGeom>
            <a:avLst/>
            <a:gdLst/>
            <a:ahLst/>
            <a:cxnLst/>
            <a:rect r="r" b="b" t="t" l="l"/>
            <a:pathLst>
              <a:path h="2268874" w="6637662">
                <a:moveTo>
                  <a:pt x="0" y="0"/>
                </a:moveTo>
                <a:lnTo>
                  <a:pt x="6637662" y="0"/>
                </a:lnTo>
                <a:lnTo>
                  <a:pt x="6637662" y="2268874"/>
                </a:lnTo>
                <a:lnTo>
                  <a:pt x="0" y="226887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705341" y="-1951474"/>
            <a:ext cx="19708262" cy="14189949"/>
          </a:xfrm>
          <a:custGeom>
            <a:avLst/>
            <a:gdLst/>
            <a:ahLst/>
            <a:cxnLst/>
            <a:rect r="r" b="b" t="t" l="l"/>
            <a:pathLst>
              <a:path h="14189949" w="19708262">
                <a:moveTo>
                  <a:pt x="0" y="0"/>
                </a:moveTo>
                <a:lnTo>
                  <a:pt x="19708262" y="0"/>
                </a:lnTo>
                <a:lnTo>
                  <a:pt x="19708262" y="14189948"/>
                </a:lnTo>
                <a:lnTo>
                  <a:pt x="0" y="1418994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708735" y="8178312"/>
            <a:ext cx="3469069" cy="1719266"/>
          </a:xfrm>
          <a:custGeom>
            <a:avLst/>
            <a:gdLst/>
            <a:ahLst/>
            <a:cxnLst/>
            <a:rect r="r" b="b" t="t" l="l"/>
            <a:pathLst>
              <a:path h="1719266" w="3469069">
                <a:moveTo>
                  <a:pt x="0" y="0"/>
                </a:moveTo>
                <a:lnTo>
                  <a:pt x="3469069" y="0"/>
                </a:lnTo>
                <a:lnTo>
                  <a:pt x="3469069" y="1719266"/>
                </a:lnTo>
                <a:lnTo>
                  <a:pt x="0" y="1719266"/>
                </a:lnTo>
                <a:lnTo>
                  <a:pt x="0" y="0"/>
                </a:lnTo>
                <a:close/>
              </a:path>
            </a:pathLst>
          </a:custGeom>
          <a:blipFill>
            <a:blip r:embed="rId4">
              <a:extLst>
                <a:ext uri="{96DAC541-7B7A-43D3-8B79-37D633B846F1}">
                  <asvg:svgBlip xmlns:asvg="http://schemas.microsoft.com/office/drawing/2016/SVG/main" r:embed="rId5"/>
                </a:ext>
              </a:extLst>
            </a:blip>
            <a:stretch>
              <a:fillRect l="-10039" t="0" r="-10039" b="0"/>
            </a:stretch>
          </a:blipFill>
        </p:spPr>
      </p:sp>
      <p:sp>
        <p:nvSpPr>
          <p:cNvPr name="TextBox 4" id="4"/>
          <p:cNvSpPr txBox="true"/>
          <p:nvPr/>
        </p:nvSpPr>
        <p:spPr>
          <a:xfrm rot="0">
            <a:off x="1007377" y="8397100"/>
            <a:ext cx="2871786" cy="1128395"/>
          </a:xfrm>
          <a:prstGeom prst="rect">
            <a:avLst/>
          </a:prstGeom>
        </p:spPr>
        <p:txBody>
          <a:bodyPr anchor="t" rtlCol="false" tIns="0" lIns="0" bIns="0" rIns="0">
            <a:spAutoFit/>
          </a:bodyPr>
          <a:lstStyle/>
          <a:p>
            <a:pPr algn="ctr">
              <a:lnSpc>
                <a:spcPts val="4479"/>
              </a:lnSpc>
              <a:spcBef>
                <a:spcPct val="0"/>
              </a:spcBef>
            </a:pPr>
            <a:r>
              <a:rPr lang="en-US" sz="3199">
                <a:solidFill>
                  <a:srgbClr val="000000"/>
                </a:solidFill>
                <a:latin typeface="Poppins Bold"/>
              </a:rPr>
              <a:t>Giới thiệu về Android</a:t>
            </a:r>
          </a:p>
        </p:txBody>
      </p:sp>
      <p:sp>
        <p:nvSpPr>
          <p:cNvPr name="Freeform 5" id="5"/>
          <p:cNvSpPr/>
          <p:nvPr/>
        </p:nvSpPr>
        <p:spPr>
          <a:xfrm flipH="false" flipV="false" rot="0">
            <a:off x="439387" y="6535947"/>
            <a:ext cx="1178626" cy="2006172"/>
          </a:xfrm>
          <a:custGeom>
            <a:avLst/>
            <a:gdLst/>
            <a:ahLst/>
            <a:cxnLst/>
            <a:rect r="r" b="b" t="t" l="l"/>
            <a:pathLst>
              <a:path h="2006172" w="1178626">
                <a:moveTo>
                  <a:pt x="0" y="0"/>
                </a:moveTo>
                <a:lnTo>
                  <a:pt x="1178626" y="0"/>
                </a:lnTo>
                <a:lnTo>
                  <a:pt x="1178626" y="2006173"/>
                </a:lnTo>
                <a:lnTo>
                  <a:pt x="0" y="200617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84194" y="4488205"/>
            <a:ext cx="2126412" cy="1856357"/>
          </a:xfrm>
          <a:custGeom>
            <a:avLst/>
            <a:gdLst/>
            <a:ahLst/>
            <a:cxnLst/>
            <a:rect r="r" b="b" t="t" l="l"/>
            <a:pathLst>
              <a:path h="1856357" w="2126412">
                <a:moveTo>
                  <a:pt x="0" y="0"/>
                </a:moveTo>
                <a:lnTo>
                  <a:pt x="2126411" y="0"/>
                </a:lnTo>
                <a:lnTo>
                  <a:pt x="2126411" y="1856357"/>
                </a:lnTo>
                <a:lnTo>
                  <a:pt x="0" y="1856357"/>
                </a:lnTo>
                <a:lnTo>
                  <a:pt x="0" y="0"/>
                </a:lnTo>
                <a:close/>
              </a:path>
            </a:pathLst>
          </a:custGeom>
          <a:blipFill>
            <a:blip r:embed="rId8"/>
            <a:stretch>
              <a:fillRect l="0" t="0" r="0" b="0"/>
            </a:stretch>
          </a:blipFill>
        </p:spPr>
      </p:sp>
      <p:sp>
        <p:nvSpPr>
          <p:cNvPr name="Freeform 7" id="7"/>
          <p:cNvSpPr/>
          <p:nvPr/>
        </p:nvSpPr>
        <p:spPr>
          <a:xfrm flipH="false" flipV="false" rot="0">
            <a:off x="5946305" y="8567734"/>
            <a:ext cx="2806542" cy="1458381"/>
          </a:xfrm>
          <a:custGeom>
            <a:avLst/>
            <a:gdLst/>
            <a:ahLst/>
            <a:cxnLst/>
            <a:rect r="r" b="b" t="t" l="l"/>
            <a:pathLst>
              <a:path h="1458381" w="2806542">
                <a:moveTo>
                  <a:pt x="0" y="0"/>
                </a:moveTo>
                <a:lnTo>
                  <a:pt x="2806542" y="0"/>
                </a:lnTo>
                <a:lnTo>
                  <a:pt x="2806542" y="1458381"/>
                </a:lnTo>
                <a:lnTo>
                  <a:pt x="0" y="1458381"/>
                </a:lnTo>
                <a:lnTo>
                  <a:pt x="0" y="0"/>
                </a:lnTo>
                <a:close/>
              </a:path>
            </a:pathLst>
          </a:custGeom>
          <a:blipFill>
            <a:blip r:embed="rId9">
              <a:extLst>
                <a:ext uri="{96DAC541-7B7A-43D3-8B79-37D633B846F1}">
                  <asvg:svgBlip xmlns:asvg="http://schemas.microsoft.com/office/drawing/2016/SVG/main" r:embed="rId10"/>
                </a:ext>
              </a:extLst>
            </a:blip>
            <a:stretch>
              <a:fillRect l="-12951" t="0" r="-12951" b="0"/>
            </a:stretch>
          </a:blipFill>
        </p:spPr>
      </p:sp>
      <p:sp>
        <p:nvSpPr>
          <p:cNvPr name="TextBox 8" id="8"/>
          <p:cNvSpPr txBox="true"/>
          <p:nvPr/>
        </p:nvSpPr>
        <p:spPr>
          <a:xfrm rot="0">
            <a:off x="5980105" y="8970852"/>
            <a:ext cx="2738942" cy="566420"/>
          </a:xfrm>
          <a:prstGeom prst="rect">
            <a:avLst/>
          </a:prstGeom>
        </p:spPr>
        <p:txBody>
          <a:bodyPr anchor="t" rtlCol="false" tIns="0" lIns="0" bIns="0" rIns="0">
            <a:spAutoFit/>
          </a:bodyPr>
          <a:lstStyle/>
          <a:p>
            <a:pPr algn="ctr">
              <a:lnSpc>
                <a:spcPts val="4479"/>
              </a:lnSpc>
              <a:spcBef>
                <a:spcPct val="0"/>
              </a:spcBef>
            </a:pPr>
            <a:r>
              <a:rPr lang="en-US" sz="3199">
                <a:solidFill>
                  <a:srgbClr val="000000"/>
                </a:solidFill>
                <a:latin typeface="Poppins Bold"/>
              </a:rPr>
              <a:t>Activity</a:t>
            </a:r>
          </a:p>
        </p:txBody>
      </p:sp>
      <p:sp>
        <p:nvSpPr>
          <p:cNvPr name="Freeform 9" id="9"/>
          <p:cNvSpPr/>
          <p:nvPr/>
        </p:nvSpPr>
        <p:spPr>
          <a:xfrm flipH="false" flipV="false" rot="0">
            <a:off x="5770726" y="7021730"/>
            <a:ext cx="1140663" cy="1941555"/>
          </a:xfrm>
          <a:custGeom>
            <a:avLst/>
            <a:gdLst/>
            <a:ahLst/>
            <a:cxnLst/>
            <a:rect r="r" b="b" t="t" l="l"/>
            <a:pathLst>
              <a:path h="1941555" w="1140663">
                <a:moveTo>
                  <a:pt x="0" y="0"/>
                </a:moveTo>
                <a:lnTo>
                  <a:pt x="1140663" y="0"/>
                </a:lnTo>
                <a:lnTo>
                  <a:pt x="1140663" y="1941554"/>
                </a:lnTo>
                <a:lnTo>
                  <a:pt x="0" y="194155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0" id="10"/>
          <p:cNvSpPr/>
          <p:nvPr/>
        </p:nvSpPr>
        <p:spPr>
          <a:xfrm flipH="false" flipV="false" rot="0">
            <a:off x="4815620" y="5591979"/>
            <a:ext cx="2987539" cy="892527"/>
          </a:xfrm>
          <a:custGeom>
            <a:avLst/>
            <a:gdLst/>
            <a:ahLst/>
            <a:cxnLst/>
            <a:rect r="r" b="b" t="t" l="l"/>
            <a:pathLst>
              <a:path h="892527" w="2987539">
                <a:moveTo>
                  <a:pt x="0" y="0"/>
                </a:moveTo>
                <a:lnTo>
                  <a:pt x="2987539" y="0"/>
                </a:lnTo>
                <a:lnTo>
                  <a:pt x="2987539" y="892527"/>
                </a:lnTo>
                <a:lnTo>
                  <a:pt x="0" y="892527"/>
                </a:lnTo>
                <a:lnTo>
                  <a:pt x="0" y="0"/>
                </a:lnTo>
                <a:close/>
              </a:path>
            </a:pathLst>
          </a:custGeom>
          <a:blipFill>
            <a:blip r:embed="rId11"/>
            <a:stretch>
              <a:fillRect l="0" t="0" r="0" b="0"/>
            </a:stretch>
          </a:blipFill>
        </p:spPr>
      </p:sp>
      <p:sp>
        <p:nvSpPr>
          <p:cNvPr name="TextBox 11" id="11"/>
          <p:cNvSpPr txBox="true"/>
          <p:nvPr/>
        </p:nvSpPr>
        <p:spPr>
          <a:xfrm rot="0">
            <a:off x="5060837" y="5705575"/>
            <a:ext cx="2497104" cy="537845"/>
          </a:xfrm>
          <a:prstGeom prst="rect">
            <a:avLst/>
          </a:prstGeom>
        </p:spPr>
        <p:txBody>
          <a:bodyPr anchor="t" rtlCol="false" tIns="0" lIns="0" bIns="0" rIns="0">
            <a:spAutoFit/>
          </a:bodyPr>
          <a:lstStyle/>
          <a:p>
            <a:pPr algn="ctr">
              <a:lnSpc>
                <a:spcPts val="4480"/>
              </a:lnSpc>
              <a:spcBef>
                <a:spcPct val="0"/>
              </a:spcBef>
            </a:pPr>
            <a:r>
              <a:rPr lang="en-US" sz="3200">
                <a:solidFill>
                  <a:srgbClr val="FFFFFF"/>
                </a:solidFill>
                <a:latin typeface="Fira Code Bold"/>
              </a:rPr>
              <a:t>Click me</a:t>
            </a:r>
          </a:p>
        </p:txBody>
      </p:sp>
      <p:sp>
        <p:nvSpPr>
          <p:cNvPr name="Freeform 12" id="12"/>
          <p:cNvSpPr/>
          <p:nvPr/>
        </p:nvSpPr>
        <p:spPr>
          <a:xfrm flipH="false" flipV="false" rot="0">
            <a:off x="11602281" y="1366333"/>
            <a:ext cx="3949779" cy="1719266"/>
          </a:xfrm>
          <a:custGeom>
            <a:avLst/>
            <a:gdLst/>
            <a:ahLst/>
            <a:cxnLst/>
            <a:rect r="r" b="b" t="t" l="l"/>
            <a:pathLst>
              <a:path h="1719266" w="3949779">
                <a:moveTo>
                  <a:pt x="0" y="0"/>
                </a:moveTo>
                <a:lnTo>
                  <a:pt x="3949778" y="0"/>
                </a:lnTo>
                <a:lnTo>
                  <a:pt x="3949778" y="1719266"/>
                </a:lnTo>
                <a:lnTo>
                  <a:pt x="0" y="1719266"/>
                </a:lnTo>
                <a:lnTo>
                  <a:pt x="0" y="0"/>
                </a:lnTo>
                <a:close/>
              </a:path>
            </a:pathLst>
          </a:custGeom>
          <a:blipFill>
            <a:blip r:embed="rId12">
              <a:extLst>
                <a:ext uri="{96DAC541-7B7A-43D3-8B79-37D633B846F1}">
                  <asvg:svgBlip xmlns:asvg="http://schemas.microsoft.com/office/drawing/2016/SVG/main" r:embed="rId13"/>
                </a:ext>
              </a:extLst>
            </a:blip>
            <a:stretch>
              <a:fillRect l="-2732" t="0" r="-2732" b="0"/>
            </a:stretch>
          </a:blipFill>
        </p:spPr>
      </p:sp>
      <p:sp>
        <p:nvSpPr>
          <p:cNvPr name="TextBox 13" id="13"/>
          <p:cNvSpPr txBox="true"/>
          <p:nvPr/>
        </p:nvSpPr>
        <p:spPr>
          <a:xfrm rot="0">
            <a:off x="11942305" y="1585121"/>
            <a:ext cx="3269730" cy="1128395"/>
          </a:xfrm>
          <a:prstGeom prst="rect">
            <a:avLst/>
          </a:prstGeom>
        </p:spPr>
        <p:txBody>
          <a:bodyPr anchor="t" rtlCol="false" tIns="0" lIns="0" bIns="0" rIns="0">
            <a:spAutoFit/>
          </a:bodyPr>
          <a:lstStyle/>
          <a:p>
            <a:pPr algn="ctr">
              <a:lnSpc>
                <a:spcPts val="4479"/>
              </a:lnSpc>
              <a:spcBef>
                <a:spcPct val="0"/>
              </a:spcBef>
            </a:pPr>
            <a:r>
              <a:rPr lang="en-US" sz="3199">
                <a:solidFill>
                  <a:srgbClr val="000000"/>
                </a:solidFill>
                <a:latin typeface="Poppins Bold"/>
              </a:rPr>
              <a:t>Làm việc với CSDL</a:t>
            </a:r>
          </a:p>
        </p:txBody>
      </p:sp>
      <p:sp>
        <p:nvSpPr>
          <p:cNvPr name="Freeform 14" id="14"/>
          <p:cNvSpPr/>
          <p:nvPr/>
        </p:nvSpPr>
        <p:spPr>
          <a:xfrm flipH="false" flipV="false" rot="0">
            <a:off x="11487316" y="551609"/>
            <a:ext cx="753258" cy="1282141"/>
          </a:xfrm>
          <a:custGeom>
            <a:avLst/>
            <a:gdLst/>
            <a:ahLst/>
            <a:cxnLst/>
            <a:rect r="r" b="b" t="t" l="l"/>
            <a:pathLst>
              <a:path h="1282141" w="753258">
                <a:moveTo>
                  <a:pt x="0" y="0"/>
                </a:moveTo>
                <a:lnTo>
                  <a:pt x="753259" y="0"/>
                </a:lnTo>
                <a:lnTo>
                  <a:pt x="753259" y="1282141"/>
                </a:lnTo>
                <a:lnTo>
                  <a:pt x="0" y="128214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5" id="15"/>
          <p:cNvSpPr/>
          <p:nvPr/>
        </p:nvSpPr>
        <p:spPr>
          <a:xfrm flipH="false" flipV="false" rot="0">
            <a:off x="14850080" y="610988"/>
            <a:ext cx="2095165" cy="2320480"/>
          </a:xfrm>
          <a:custGeom>
            <a:avLst/>
            <a:gdLst/>
            <a:ahLst/>
            <a:cxnLst/>
            <a:rect r="r" b="b" t="t" l="l"/>
            <a:pathLst>
              <a:path h="2320480" w="2095165">
                <a:moveTo>
                  <a:pt x="0" y="0"/>
                </a:moveTo>
                <a:lnTo>
                  <a:pt x="2095166" y="0"/>
                </a:lnTo>
                <a:lnTo>
                  <a:pt x="2095166" y="2320480"/>
                </a:lnTo>
                <a:lnTo>
                  <a:pt x="0" y="2320480"/>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6" id="16"/>
          <p:cNvSpPr/>
          <p:nvPr/>
        </p:nvSpPr>
        <p:spPr>
          <a:xfrm flipH="false" flipV="false" rot="0">
            <a:off x="13077638" y="4856374"/>
            <a:ext cx="5210362" cy="1719266"/>
          </a:xfrm>
          <a:custGeom>
            <a:avLst/>
            <a:gdLst/>
            <a:ahLst/>
            <a:cxnLst/>
            <a:rect r="r" b="b" t="t" l="l"/>
            <a:pathLst>
              <a:path h="1719266" w="5210362">
                <a:moveTo>
                  <a:pt x="0" y="0"/>
                </a:moveTo>
                <a:lnTo>
                  <a:pt x="5210362" y="0"/>
                </a:lnTo>
                <a:lnTo>
                  <a:pt x="5210362" y="1719266"/>
                </a:lnTo>
                <a:lnTo>
                  <a:pt x="0" y="1719266"/>
                </a:lnTo>
                <a:lnTo>
                  <a:pt x="0" y="0"/>
                </a:lnTo>
                <a:close/>
              </a:path>
            </a:pathLst>
          </a:custGeom>
          <a:blipFill>
            <a:blip r:embed="rId16">
              <a:extLst>
                <a:ext uri="{96DAC541-7B7A-43D3-8B79-37D633B846F1}">
                  <asvg:svgBlip xmlns:asvg="http://schemas.microsoft.com/office/drawing/2016/SVG/main" r:embed="rId17"/>
                </a:ext>
              </a:extLst>
            </a:blip>
            <a:stretch>
              <a:fillRect l="0" t="-12540" r="0" b="-12540"/>
            </a:stretch>
          </a:blipFill>
        </p:spPr>
      </p:sp>
      <p:sp>
        <p:nvSpPr>
          <p:cNvPr name="TextBox 17" id="17"/>
          <p:cNvSpPr txBox="true"/>
          <p:nvPr/>
        </p:nvSpPr>
        <p:spPr>
          <a:xfrm rot="0">
            <a:off x="13526182" y="5075162"/>
            <a:ext cx="4313274" cy="1128395"/>
          </a:xfrm>
          <a:prstGeom prst="rect">
            <a:avLst/>
          </a:prstGeom>
        </p:spPr>
        <p:txBody>
          <a:bodyPr anchor="t" rtlCol="false" tIns="0" lIns="0" bIns="0" rIns="0">
            <a:spAutoFit/>
          </a:bodyPr>
          <a:lstStyle/>
          <a:p>
            <a:pPr algn="ctr">
              <a:lnSpc>
                <a:spcPts val="4479"/>
              </a:lnSpc>
              <a:spcBef>
                <a:spcPct val="0"/>
              </a:spcBef>
            </a:pPr>
            <a:r>
              <a:rPr lang="en-US" sz="3199">
                <a:solidFill>
                  <a:srgbClr val="000000"/>
                </a:solidFill>
                <a:latin typeface="Poppins Bold"/>
              </a:rPr>
              <a:t>Broadcast Receivers &amp; Service</a:t>
            </a:r>
          </a:p>
        </p:txBody>
      </p:sp>
      <p:sp>
        <p:nvSpPr>
          <p:cNvPr name="Freeform 18" id="18"/>
          <p:cNvSpPr/>
          <p:nvPr/>
        </p:nvSpPr>
        <p:spPr>
          <a:xfrm flipH="false" flipV="false" rot="0">
            <a:off x="13220730" y="3734344"/>
            <a:ext cx="842708" cy="1434396"/>
          </a:xfrm>
          <a:custGeom>
            <a:avLst/>
            <a:gdLst/>
            <a:ahLst/>
            <a:cxnLst/>
            <a:rect r="r" b="b" t="t" l="l"/>
            <a:pathLst>
              <a:path h="1434396" w="842708">
                <a:moveTo>
                  <a:pt x="0" y="0"/>
                </a:moveTo>
                <a:lnTo>
                  <a:pt x="842708" y="0"/>
                </a:lnTo>
                <a:lnTo>
                  <a:pt x="842708" y="1434397"/>
                </a:lnTo>
                <a:lnTo>
                  <a:pt x="0" y="143439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9" id="19"/>
          <p:cNvSpPr/>
          <p:nvPr/>
        </p:nvSpPr>
        <p:spPr>
          <a:xfrm flipH="false" flipV="false" rot="0">
            <a:off x="10125154" y="7539034"/>
            <a:ext cx="2899533" cy="1719266"/>
          </a:xfrm>
          <a:custGeom>
            <a:avLst/>
            <a:gdLst/>
            <a:ahLst/>
            <a:cxnLst/>
            <a:rect r="r" b="b" t="t" l="l"/>
            <a:pathLst>
              <a:path h="1719266" w="2899533">
                <a:moveTo>
                  <a:pt x="0" y="0"/>
                </a:moveTo>
                <a:lnTo>
                  <a:pt x="2899533" y="0"/>
                </a:lnTo>
                <a:lnTo>
                  <a:pt x="2899533" y="1719266"/>
                </a:lnTo>
                <a:lnTo>
                  <a:pt x="0" y="1719266"/>
                </a:lnTo>
                <a:lnTo>
                  <a:pt x="0" y="0"/>
                </a:lnTo>
                <a:close/>
              </a:path>
            </a:pathLst>
          </a:custGeom>
          <a:blipFill>
            <a:blip r:embed="rId18">
              <a:extLst>
                <a:ext uri="{96DAC541-7B7A-43D3-8B79-37D633B846F1}">
                  <asvg:svgBlip xmlns:asvg="http://schemas.microsoft.com/office/drawing/2016/SVG/main" r:embed="rId19"/>
                </a:ext>
              </a:extLst>
            </a:blip>
            <a:stretch>
              <a:fillRect l="-21832" t="0" r="-21832" b="0"/>
            </a:stretch>
          </a:blipFill>
        </p:spPr>
      </p:sp>
      <p:sp>
        <p:nvSpPr>
          <p:cNvPr name="TextBox 20" id="20"/>
          <p:cNvSpPr txBox="true"/>
          <p:nvPr/>
        </p:nvSpPr>
        <p:spPr>
          <a:xfrm rot="0">
            <a:off x="10374766" y="7757822"/>
            <a:ext cx="2400309" cy="1128395"/>
          </a:xfrm>
          <a:prstGeom prst="rect">
            <a:avLst/>
          </a:prstGeom>
        </p:spPr>
        <p:txBody>
          <a:bodyPr anchor="t" rtlCol="false" tIns="0" lIns="0" bIns="0" rIns="0">
            <a:spAutoFit/>
          </a:bodyPr>
          <a:lstStyle/>
          <a:p>
            <a:pPr algn="ctr">
              <a:lnSpc>
                <a:spcPts val="4479"/>
              </a:lnSpc>
              <a:spcBef>
                <a:spcPct val="0"/>
              </a:spcBef>
            </a:pPr>
            <a:r>
              <a:rPr lang="en-US" sz="3199">
                <a:solidFill>
                  <a:srgbClr val="000000"/>
                </a:solidFill>
                <a:latin typeface="Poppins Bold"/>
              </a:rPr>
              <a:t>View &amp; ViewGroup</a:t>
            </a:r>
          </a:p>
        </p:txBody>
      </p:sp>
      <p:sp>
        <p:nvSpPr>
          <p:cNvPr name="Freeform 21" id="21"/>
          <p:cNvSpPr/>
          <p:nvPr/>
        </p:nvSpPr>
        <p:spPr>
          <a:xfrm flipH="false" flipV="false" rot="0">
            <a:off x="9779622" y="6478135"/>
            <a:ext cx="948115" cy="1613813"/>
          </a:xfrm>
          <a:custGeom>
            <a:avLst/>
            <a:gdLst/>
            <a:ahLst/>
            <a:cxnLst/>
            <a:rect r="r" b="b" t="t" l="l"/>
            <a:pathLst>
              <a:path h="1613813" w="948115">
                <a:moveTo>
                  <a:pt x="0" y="0"/>
                </a:moveTo>
                <a:lnTo>
                  <a:pt x="948115" y="0"/>
                </a:lnTo>
                <a:lnTo>
                  <a:pt x="948115" y="1613813"/>
                </a:lnTo>
                <a:lnTo>
                  <a:pt x="0" y="161381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22" id="22"/>
          <p:cNvGrpSpPr/>
          <p:nvPr/>
        </p:nvGrpSpPr>
        <p:grpSpPr>
          <a:xfrm rot="0">
            <a:off x="6777958" y="911595"/>
            <a:ext cx="3949779" cy="1719266"/>
            <a:chOff x="0" y="0"/>
            <a:chExt cx="5266372" cy="2292355"/>
          </a:xfrm>
        </p:grpSpPr>
        <p:sp>
          <p:nvSpPr>
            <p:cNvPr name="Freeform 23" id="23"/>
            <p:cNvSpPr/>
            <p:nvPr/>
          </p:nvSpPr>
          <p:spPr>
            <a:xfrm flipH="false" flipV="false" rot="0">
              <a:off x="0" y="0"/>
              <a:ext cx="5266372" cy="2292355"/>
            </a:xfrm>
            <a:custGeom>
              <a:avLst/>
              <a:gdLst/>
              <a:ahLst/>
              <a:cxnLst/>
              <a:rect r="r" b="b" t="t" l="l"/>
              <a:pathLst>
                <a:path h="2292355" w="5266372">
                  <a:moveTo>
                    <a:pt x="0" y="0"/>
                  </a:moveTo>
                  <a:lnTo>
                    <a:pt x="5266372" y="0"/>
                  </a:lnTo>
                  <a:lnTo>
                    <a:pt x="5266372" y="2292355"/>
                  </a:lnTo>
                  <a:lnTo>
                    <a:pt x="0" y="2292355"/>
                  </a:lnTo>
                  <a:lnTo>
                    <a:pt x="0" y="0"/>
                  </a:lnTo>
                  <a:close/>
                </a:path>
              </a:pathLst>
            </a:custGeom>
            <a:blipFill>
              <a:blip r:embed="rId20">
                <a:extLst>
                  <a:ext uri="{96DAC541-7B7A-43D3-8B79-37D633B846F1}">
                    <asvg:svgBlip xmlns:asvg="http://schemas.microsoft.com/office/drawing/2016/SVG/main" r:embed="rId21"/>
                  </a:ext>
                </a:extLst>
              </a:blip>
              <a:stretch>
                <a:fillRect l="-2732" t="0" r="-2732" b="0"/>
              </a:stretch>
            </a:blipFill>
          </p:spPr>
        </p:sp>
        <p:sp>
          <p:nvSpPr>
            <p:cNvPr name="TextBox 24" id="24"/>
            <p:cNvSpPr txBox="true"/>
            <p:nvPr/>
          </p:nvSpPr>
          <p:spPr>
            <a:xfrm rot="0">
              <a:off x="453366" y="320292"/>
              <a:ext cx="4359640" cy="1475952"/>
            </a:xfrm>
            <a:prstGeom prst="rect">
              <a:avLst/>
            </a:prstGeom>
          </p:spPr>
          <p:txBody>
            <a:bodyPr anchor="t" rtlCol="false" tIns="0" lIns="0" bIns="0" rIns="0">
              <a:spAutoFit/>
            </a:bodyPr>
            <a:lstStyle/>
            <a:p>
              <a:pPr algn="ctr">
                <a:lnSpc>
                  <a:spcPts val="4479"/>
                </a:lnSpc>
                <a:spcBef>
                  <a:spcPct val="0"/>
                </a:spcBef>
              </a:pPr>
              <a:r>
                <a:rPr lang="en-US" sz="3199">
                  <a:solidFill>
                    <a:srgbClr val="000000"/>
                  </a:solidFill>
                  <a:latin typeface="Poppins Bold"/>
                </a:rPr>
                <a:t>Thread &amp; Asynctask</a:t>
              </a:r>
            </a:p>
          </p:txBody>
        </p:sp>
      </p:grpSp>
      <p:sp>
        <p:nvSpPr>
          <p:cNvPr name="Freeform 25" id="25"/>
          <p:cNvSpPr/>
          <p:nvPr/>
        </p:nvSpPr>
        <p:spPr>
          <a:xfrm flipH="false" flipV="false" rot="0">
            <a:off x="8192265" y="74517"/>
            <a:ext cx="560582" cy="954183"/>
          </a:xfrm>
          <a:custGeom>
            <a:avLst/>
            <a:gdLst/>
            <a:ahLst/>
            <a:cxnLst/>
            <a:rect r="r" b="b" t="t" l="l"/>
            <a:pathLst>
              <a:path h="954183" w="560582">
                <a:moveTo>
                  <a:pt x="0" y="0"/>
                </a:moveTo>
                <a:lnTo>
                  <a:pt x="560582" y="0"/>
                </a:lnTo>
                <a:lnTo>
                  <a:pt x="560582" y="954183"/>
                </a:lnTo>
                <a:lnTo>
                  <a:pt x="0" y="95418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26" id="26"/>
          <p:cNvGrpSpPr/>
          <p:nvPr/>
        </p:nvGrpSpPr>
        <p:grpSpPr>
          <a:xfrm rot="0">
            <a:off x="3691822" y="845394"/>
            <a:ext cx="2617568" cy="925834"/>
            <a:chOff x="0" y="0"/>
            <a:chExt cx="3490090" cy="1234446"/>
          </a:xfrm>
        </p:grpSpPr>
        <p:sp>
          <p:nvSpPr>
            <p:cNvPr name="AutoShape 27" id="27"/>
            <p:cNvSpPr/>
            <p:nvPr/>
          </p:nvSpPr>
          <p:spPr>
            <a:xfrm>
              <a:off x="0" y="584286"/>
              <a:ext cx="3490090" cy="0"/>
            </a:xfrm>
            <a:prstGeom prst="line">
              <a:avLst/>
            </a:prstGeom>
            <a:ln cap="flat" w="88900">
              <a:solidFill>
                <a:srgbClr val="000000"/>
              </a:solidFill>
              <a:prstDash val="solid"/>
              <a:headEnd type="none" len="sm" w="sm"/>
              <a:tailEnd type="arrow" len="sm" w="med"/>
            </a:ln>
          </p:spPr>
        </p:sp>
        <p:sp>
          <p:nvSpPr>
            <p:cNvPr name="AutoShape 28" id="28"/>
            <p:cNvSpPr/>
            <p:nvPr/>
          </p:nvSpPr>
          <p:spPr>
            <a:xfrm flipV="true">
              <a:off x="997666" y="1145555"/>
              <a:ext cx="2165468" cy="44450"/>
            </a:xfrm>
            <a:prstGeom prst="line">
              <a:avLst/>
            </a:prstGeom>
            <a:ln cap="flat" w="88900">
              <a:solidFill>
                <a:srgbClr val="000000"/>
              </a:solidFill>
              <a:prstDash val="solid"/>
              <a:headEnd type="none" len="sm" w="sm"/>
              <a:tailEnd type="arrow" len="sm" w="med"/>
            </a:ln>
          </p:spPr>
        </p:sp>
        <p:sp>
          <p:nvSpPr>
            <p:cNvPr name="AutoShape 29" id="29"/>
            <p:cNvSpPr/>
            <p:nvPr/>
          </p:nvSpPr>
          <p:spPr>
            <a:xfrm flipV="true">
              <a:off x="997666" y="44425"/>
              <a:ext cx="1315047" cy="44450"/>
            </a:xfrm>
            <a:prstGeom prst="line">
              <a:avLst/>
            </a:prstGeom>
            <a:ln cap="flat" w="88900">
              <a:solidFill>
                <a:srgbClr val="000000"/>
              </a:solidFill>
              <a:prstDash val="solid"/>
              <a:headEnd type="none" len="sm" w="sm"/>
              <a:tailEnd type="arrow" len="sm" w="med"/>
            </a:ln>
          </p:spPr>
        </p:sp>
      </p:gr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536714" y="324853"/>
            <a:ext cx="2126412" cy="1856357"/>
          </a:xfrm>
          <a:custGeom>
            <a:avLst/>
            <a:gdLst/>
            <a:ahLst/>
            <a:cxnLst/>
            <a:rect r="r" b="b" t="t" l="l"/>
            <a:pathLst>
              <a:path h="1856357" w="2126412">
                <a:moveTo>
                  <a:pt x="0" y="0"/>
                </a:moveTo>
                <a:lnTo>
                  <a:pt x="2126412" y="0"/>
                </a:lnTo>
                <a:lnTo>
                  <a:pt x="2126412" y="1856357"/>
                </a:lnTo>
                <a:lnTo>
                  <a:pt x="0" y="1856357"/>
                </a:lnTo>
                <a:lnTo>
                  <a:pt x="0" y="0"/>
                </a:lnTo>
                <a:close/>
              </a:path>
            </a:pathLst>
          </a:custGeom>
          <a:blipFill>
            <a:blip r:embed="rId2"/>
            <a:stretch>
              <a:fillRect l="0" t="0" r="0" b="0"/>
            </a:stretch>
          </a:blipFill>
        </p:spPr>
      </p:sp>
      <p:sp>
        <p:nvSpPr>
          <p:cNvPr name="Freeform 3" id="3"/>
          <p:cNvSpPr/>
          <p:nvPr/>
        </p:nvSpPr>
        <p:spPr>
          <a:xfrm flipH="false" flipV="false" rot="0">
            <a:off x="5380085" y="2332749"/>
            <a:ext cx="3098179" cy="2320644"/>
          </a:xfrm>
          <a:custGeom>
            <a:avLst/>
            <a:gdLst/>
            <a:ahLst/>
            <a:cxnLst/>
            <a:rect r="r" b="b" t="t" l="l"/>
            <a:pathLst>
              <a:path h="2320644" w="3098179">
                <a:moveTo>
                  <a:pt x="0" y="0"/>
                </a:moveTo>
                <a:lnTo>
                  <a:pt x="3098179" y="0"/>
                </a:lnTo>
                <a:lnTo>
                  <a:pt x="3098179" y="2320644"/>
                </a:lnTo>
                <a:lnTo>
                  <a:pt x="0" y="2320644"/>
                </a:lnTo>
                <a:lnTo>
                  <a:pt x="0" y="0"/>
                </a:lnTo>
                <a:close/>
              </a:path>
            </a:pathLst>
          </a:custGeom>
          <a:blipFill>
            <a:blip r:embed="rId3"/>
            <a:stretch>
              <a:fillRect l="0" t="0" r="0" b="0"/>
            </a:stretch>
          </a:blipFill>
        </p:spPr>
      </p:sp>
      <p:sp>
        <p:nvSpPr>
          <p:cNvPr name="Freeform 4" id="4"/>
          <p:cNvSpPr/>
          <p:nvPr/>
        </p:nvSpPr>
        <p:spPr>
          <a:xfrm flipH="false" flipV="false" rot="0">
            <a:off x="11809418" y="1631950"/>
            <a:ext cx="5689757" cy="8378414"/>
          </a:xfrm>
          <a:custGeom>
            <a:avLst/>
            <a:gdLst/>
            <a:ahLst/>
            <a:cxnLst/>
            <a:rect r="r" b="b" t="t" l="l"/>
            <a:pathLst>
              <a:path h="8378414" w="5689757">
                <a:moveTo>
                  <a:pt x="0" y="0"/>
                </a:moveTo>
                <a:lnTo>
                  <a:pt x="5689757" y="0"/>
                </a:lnTo>
                <a:lnTo>
                  <a:pt x="5689757" y="8378414"/>
                </a:lnTo>
                <a:lnTo>
                  <a:pt x="0" y="8378414"/>
                </a:lnTo>
                <a:lnTo>
                  <a:pt x="0" y="0"/>
                </a:lnTo>
                <a:close/>
              </a:path>
            </a:pathLst>
          </a:custGeom>
          <a:blipFill>
            <a:blip r:embed="rId4"/>
            <a:stretch>
              <a:fillRect l="0" t="0" r="0" b="0"/>
            </a:stretch>
          </a:blipFill>
        </p:spPr>
      </p:sp>
      <p:sp>
        <p:nvSpPr>
          <p:cNvPr name="Freeform 5" id="5"/>
          <p:cNvSpPr/>
          <p:nvPr/>
        </p:nvSpPr>
        <p:spPr>
          <a:xfrm flipH="false" flipV="false" rot="0">
            <a:off x="-491256" y="4653393"/>
            <a:ext cx="12560391" cy="6574580"/>
          </a:xfrm>
          <a:custGeom>
            <a:avLst/>
            <a:gdLst/>
            <a:ahLst/>
            <a:cxnLst/>
            <a:rect r="r" b="b" t="t" l="l"/>
            <a:pathLst>
              <a:path h="6574580" w="12560391">
                <a:moveTo>
                  <a:pt x="0" y="0"/>
                </a:moveTo>
                <a:lnTo>
                  <a:pt x="12560392" y="0"/>
                </a:lnTo>
                <a:lnTo>
                  <a:pt x="12560392" y="6574580"/>
                </a:lnTo>
                <a:lnTo>
                  <a:pt x="0" y="6574580"/>
                </a:lnTo>
                <a:lnTo>
                  <a:pt x="0" y="0"/>
                </a:lnTo>
                <a:close/>
              </a:path>
            </a:pathLst>
          </a:custGeom>
          <a:blipFill>
            <a:blip r:embed="rId5"/>
            <a:stretch>
              <a:fillRect l="0" t="0" r="0" b="0"/>
            </a:stretch>
          </a:blipFill>
        </p:spPr>
      </p:sp>
      <p:sp>
        <p:nvSpPr>
          <p:cNvPr name="TextBox 6" id="6"/>
          <p:cNvSpPr txBox="true"/>
          <p:nvPr/>
        </p:nvSpPr>
        <p:spPr>
          <a:xfrm rot="0">
            <a:off x="3099616" y="952500"/>
            <a:ext cx="5378648" cy="679450"/>
          </a:xfrm>
          <a:prstGeom prst="rect">
            <a:avLst/>
          </a:prstGeom>
        </p:spPr>
        <p:txBody>
          <a:bodyPr anchor="t" rtlCol="false" tIns="0" lIns="0" bIns="0" rIns="0">
            <a:spAutoFit/>
          </a:bodyPr>
          <a:lstStyle/>
          <a:p>
            <a:pPr algn="ctr">
              <a:lnSpc>
                <a:spcPts val="5599"/>
              </a:lnSpc>
              <a:spcBef>
                <a:spcPct val="0"/>
              </a:spcBef>
            </a:pPr>
            <a:r>
              <a:rPr lang="en-US" sz="3999">
                <a:solidFill>
                  <a:srgbClr val="000000"/>
                </a:solidFill>
                <a:latin typeface="Open Sans Bold"/>
              </a:rPr>
              <a:t>Giới thiệu về Android</a:t>
            </a:r>
          </a:p>
        </p:txBody>
      </p:sp>
      <p:sp>
        <p:nvSpPr>
          <p:cNvPr name="TextBox 7" id="7"/>
          <p:cNvSpPr txBox="true"/>
          <p:nvPr/>
        </p:nvSpPr>
        <p:spPr>
          <a:xfrm rot="0">
            <a:off x="536714" y="3195573"/>
            <a:ext cx="4204990" cy="537845"/>
          </a:xfrm>
          <a:prstGeom prst="rect">
            <a:avLst/>
          </a:prstGeom>
        </p:spPr>
        <p:txBody>
          <a:bodyPr anchor="t" rtlCol="false" tIns="0" lIns="0" bIns="0" rIns="0">
            <a:spAutoFit/>
          </a:bodyPr>
          <a:lstStyle/>
          <a:p>
            <a:pPr algn="ctr" marL="690881" indent="-345440" lvl="1">
              <a:lnSpc>
                <a:spcPts val="4480"/>
              </a:lnSpc>
              <a:buFont typeface="Arial"/>
              <a:buChar char="•"/>
            </a:pPr>
            <a:r>
              <a:rPr lang="en-US" sz="3200">
                <a:solidFill>
                  <a:srgbClr val="000000"/>
                </a:solidFill>
                <a:latin typeface="Canva Sans Bold"/>
              </a:rPr>
              <a:t>Lịch sử phát triển</a:t>
            </a:r>
          </a:p>
        </p:txBody>
      </p:sp>
      <p:sp>
        <p:nvSpPr>
          <p:cNvPr name="TextBox 8" id="8"/>
          <p:cNvSpPr txBox="true"/>
          <p:nvPr/>
        </p:nvSpPr>
        <p:spPr>
          <a:xfrm rot="0">
            <a:off x="11313262" y="955534"/>
            <a:ext cx="5143798" cy="537845"/>
          </a:xfrm>
          <a:prstGeom prst="rect">
            <a:avLst/>
          </a:prstGeom>
        </p:spPr>
        <p:txBody>
          <a:bodyPr anchor="t" rtlCol="false" tIns="0" lIns="0" bIns="0" rIns="0">
            <a:spAutoFit/>
          </a:bodyPr>
          <a:lstStyle/>
          <a:p>
            <a:pPr algn="ctr" marL="690881" indent="-345440" lvl="1">
              <a:lnSpc>
                <a:spcPts val="4480"/>
              </a:lnSpc>
              <a:buFont typeface="Arial"/>
              <a:buChar char="•"/>
            </a:pPr>
            <a:r>
              <a:rPr lang="en-US" sz="3200">
                <a:solidFill>
                  <a:srgbClr val="000000"/>
                </a:solidFill>
                <a:latin typeface="Canva Sans Bold"/>
              </a:rPr>
              <a:t>Kiến trúc hệ điều hành</a:t>
            </a:r>
          </a:p>
        </p:txBody>
      </p:sp>
      <p:sp>
        <p:nvSpPr>
          <p:cNvPr name="TextBox 9" id="9"/>
          <p:cNvSpPr txBox="true"/>
          <p:nvPr/>
        </p:nvSpPr>
        <p:spPr>
          <a:xfrm rot="0">
            <a:off x="536714" y="5086350"/>
            <a:ext cx="4891236" cy="537845"/>
          </a:xfrm>
          <a:prstGeom prst="rect">
            <a:avLst/>
          </a:prstGeom>
        </p:spPr>
        <p:txBody>
          <a:bodyPr anchor="t" rtlCol="false" tIns="0" lIns="0" bIns="0" rIns="0">
            <a:spAutoFit/>
          </a:bodyPr>
          <a:lstStyle/>
          <a:p>
            <a:pPr algn="ctr" marL="690881" indent="-345440" lvl="1">
              <a:lnSpc>
                <a:spcPts val="4480"/>
              </a:lnSpc>
              <a:buFont typeface="Arial"/>
              <a:buChar char="•"/>
            </a:pPr>
            <a:r>
              <a:rPr lang="en-US" sz="3200">
                <a:solidFill>
                  <a:srgbClr val="000000"/>
                </a:solidFill>
                <a:latin typeface="Canva Sans Bold"/>
              </a:rPr>
              <a:t>Các phiên bản ra mắt</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536714" y="324853"/>
            <a:ext cx="2126412" cy="1856357"/>
          </a:xfrm>
          <a:custGeom>
            <a:avLst/>
            <a:gdLst/>
            <a:ahLst/>
            <a:cxnLst/>
            <a:rect r="r" b="b" t="t" l="l"/>
            <a:pathLst>
              <a:path h="1856357" w="2126412">
                <a:moveTo>
                  <a:pt x="0" y="0"/>
                </a:moveTo>
                <a:lnTo>
                  <a:pt x="2126412" y="0"/>
                </a:lnTo>
                <a:lnTo>
                  <a:pt x="2126412" y="1856357"/>
                </a:lnTo>
                <a:lnTo>
                  <a:pt x="0" y="1856357"/>
                </a:lnTo>
                <a:lnTo>
                  <a:pt x="0" y="0"/>
                </a:lnTo>
                <a:close/>
              </a:path>
            </a:pathLst>
          </a:custGeom>
          <a:blipFill>
            <a:blip r:embed="rId2"/>
            <a:stretch>
              <a:fillRect l="0" t="0" r="0" b="0"/>
            </a:stretch>
          </a:blipFill>
        </p:spPr>
      </p:sp>
      <p:sp>
        <p:nvSpPr>
          <p:cNvPr name="Freeform 3" id="3"/>
          <p:cNvSpPr/>
          <p:nvPr/>
        </p:nvSpPr>
        <p:spPr>
          <a:xfrm flipH="false" flipV="false" rot="0">
            <a:off x="7937875" y="162426"/>
            <a:ext cx="7708268" cy="9962147"/>
          </a:xfrm>
          <a:custGeom>
            <a:avLst/>
            <a:gdLst/>
            <a:ahLst/>
            <a:cxnLst/>
            <a:rect r="r" b="b" t="t" l="l"/>
            <a:pathLst>
              <a:path h="9962147" w="7708268">
                <a:moveTo>
                  <a:pt x="0" y="0"/>
                </a:moveTo>
                <a:lnTo>
                  <a:pt x="7708267" y="0"/>
                </a:lnTo>
                <a:lnTo>
                  <a:pt x="7708267" y="9962148"/>
                </a:lnTo>
                <a:lnTo>
                  <a:pt x="0" y="9962148"/>
                </a:lnTo>
                <a:lnTo>
                  <a:pt x="0" y="0"/>
                </a:lnTo>
                <a:close/>
              </a:path>
            </a:pathLst>
          </a:custGeom>
          <a:blipFill>
            <a:blip r:embed="rId3"/>
            <a:stretch>
              <a:fillRect l="0" t="0" r="0" b="0"/>
            </a:stretch>
          </a:blipFill>
        </p:spPr>
      </p:sp>
      <p:sp>
        <p:nvSpPr>
          <p:cNvPr name="TextBox 4" id="4"/>
          <p:cNvSpPr txBox="true"/>
          <p:nvPr/>
        </p:nvSpPr>
        <p:spPr>
          <a:xfrm rot="0">
            <a:off x="1893977" y="4765675"/>
            <a:ext cx="4277916" cy="679450"/>
          </a:xfrm>
          <a:prstGeom prst="rect">
            <a:avLst/>
          </a:prstGeom>
        </p:spPr>
        <p:txBody>
          <a:bodyPr anchor="t" rtlCol="false" tIns="0" lIns="0" bIns="0" rIns="0">
            <a:spAutoFit/>
          </a:bodyPr>
          <a:lstStyle/>
          <a:p>
            <a:pPr algn="ctr">
              <a:lnSpc>
                <a:spcPts val="5599"/>
              </a:lnSpc>
              <a:spcBef>
                <a:spcPct val="0"/>
              </a:spcBef>
            </a:pPr>
            <a:r>
              <a:rPr lang="en-US" sz="3999">
                <a:solidFill>
                  <a:srgbClr val="000000"/>
                </a:solidFill>
                <a:latin typeface="Open Sans Bold"/>
              </a:rPr>
              <a:t>Activity Lifecycle</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52520" y="8170510"/>
            <a:ext cx="2126412" cy="1856357"/>
          </a:xfrm>
          <a:custGeom>
            <a:avLst/>
            <a:gdLst/>
            <a:ahLst/>
            <a:cxnLst/>
            <a:rect r="r" b="b" t="t" l="l"/>
            <a:pathLst>
              <a:path h="1856357" w="2126412">
                <a:moveTo>
                  <a:pt x="0" y="0"/>
                </a:moveTo>
                <a:lnTo>
                  <a:pt x="2126412" y="0"/>
                </a:lnTo>
                <a:lnTo>
                  <a:pt x="2126412" y="1856357"/>
                </a:lnTo>
                <a:lnTo>
                  <a:pt x="0" y="1856357"/>
                </a:lnTo>
                <a:lnTo>
                  <a:pt x="0" y="0"/>
                </a:lnTo>
                <a:close/>
              </a:path>
            </a:pathLst>
          </a:custGeom>
          <a:blipFill>
            <a:blip r:embed="rId2"/>
            <a:stretch>
              <a:fillRect l="0" t="0" r="0" b="0"/>
            </a:stretch>
          </a:blipFill>
        </p:spPr>
      </p:sp>
      <p:sp>
        <p:nvSpPr>
          <p:cNvPr name="Freeform 3" id="3"/>
          <p:cNvSpPr/>
          <p:nvPr/>
        </p:nvSpPr>
        <p:spPr>
          <a:xfrm flipH="false" flipV="false" rot="0">
            <a:off x="3309425" y="3893674"/>
            <a:ext cx="11669150" cy="5964617"/>
          </a:xfrm>
          <a:custGeom>
            <a:avLst/>
            <a:gdLst/>
            <a:ahLst/>
            <a:cxnLst/>
            <a:rect r="r" b="b" t="t" l="l"/>
            <a:pathLst>
              <a:path h="5964617" w="11669150">
                <a:moveTo>
                  <a:pt x="0" y="0"/>
                </a:moveTo>
                <a:lnTo>
                  <a:pt x="11669150" y="0"/>
                </a:lnTo>
                <a:lnTo>
                  <a:pt x="11669150" y="5964618"/>
                </a:lnTo>
                <a:lnTo>
                  <a:pt x="0" y="5964618"/>
                </a:lnTo>
                <a:lnTo>
                  <a:pt x="0" y="0"/>
                </a:lnTo>
                <a:close/>
              </a:path>
            </a:pathLst>
          </a:custGeom>
          <a:blipFill>
            <a:blip r:embed="rId3"/>
            <a:stretch>
              <a:fillRect l="0" t="0" r="0" b="0"/>
            </a:stretch>
          </a:blipFill>
        </p:spPr>
      </p:sp>
      <p:sp>
        <p:nvSpPr>
          <p:cNvPr name="TextBox 4" id="4"/>
          <p:cNvSpPr txBox="true"/>
          <p:nvPr/>
        </p:nvSpPr>
        <p:spPr>
          <a:xfrm rot="0">
            <a:off x="352520" y="346780"/>
            <a:ext cx="4653409" cy="679450"/>
          </a:xfrm>
          <a:prstGeom prst="rect">
            <a:avLst/>
          </a:prstGeom>
        </p:spPr>
        <p:txBody>
          <a:bodyPr anchor="t" rtlCol="false" tIns="0" lIns="0" bIns="0" rIns="0">
            <a:spAutoFit/>
          </a:bodyPr>
          <a:lstStyle/>
          <a:p>
            <a:pPr algn="ctr">
              <a:lnSpc>
                <a:spcPts val="5599"/>
              </a:lnSpc>
              <a:spcBef>
                <a:spcPct val="0"/>
              </a:spcBef>
            </a:pPr>
            <a:r>
              <a:rPr lang="en-US" sz="3999">
                <a:solidFill>
                  <a:srgbClr val="000000"/>
                </a:solidFill>
                <a:latin typeface="Open Sans Bold"/>
              </a:rPr>
              <a:t>View &amp; ViewGroup</a:t>
            </a:r>
          </a:p>
        </p:txBody>
      </p:sp>
      <p:sp>
        <p:nvSpPr>
          <p:cNvPr name="TextBox 5" id="5"/>
          <p:cNvSpPr txBox="true"/>
          <p:nvPr/>
        </p:nvSpPr>
        <p:spPr>
          <a:xfrm rot="0">
            <a:off x="1028700" y="1273880"/>
            <a:ext cx="14079286" cy="1099820"/>
          </a:xfrm>
          <a:prstGeom prst="rect">
            <a:avLst/>
          </a:prstGeom>
        </p:spPr>
        <p:txBody>
          <a:bodyPr anchor="t" rtlCol="false" tIns="0" lIns="0" bIns="0" rIns="0">
            <a:spAutoFit/>
          </a:bodyPr>
          <a:lstStyle/>
          <a:p>
            <a:pPr marL="690881" indent="-345440" lvl="1">
              <a:lnSpc>
                <a:spcPts val="4480"/>
              </a:lnSpc>
              <a:buFont typeface="Arial"/>
              <a:buChar char="•"/>
            </a:pPr>
            <a:r>
              <a:rPr lang="en-US" sz="3200">
                <a:solidFill>
                  <a:srgbClr val="000000"/>
                </a:solidFill>
                <a:latin typeface="Canva Sans Bold"/>
              </a:rPr>
              <a:t>View: </a:t>
            </a:r>
            <a:r>
              <a:rPr lang="en-US" sz="3200">
                <a:solidFill>
                  <a:srgbClr val="000000"/>
                </a:solidFill>
                <a:latin typeface="Canva Sans"/>
              </a:rPr>
              <a:t>The base class for all UI widgets (TextView, EditText, Button, ImageView, DatePicker, ... )</a:t>
            </a:r>
            <a:r>
              <a:rPr lang="en-US" sz="3200">
                <a:solidFill>
                  <a:srgbClr val="000000"/>
                </a:solidFill>
                <a:latin typeface="Canva Sans Bold"/>
              </a:rPr>
              <a:t> </a:t>
            </a:r>
          </a:p>
        </p:txBody>
      </p:sp>
      <p:sp>
        <p:nvSpPr>
          <p:cNvPr name="TextBox 6" id="6"/>
          <p:cNvSpPr txBox="true"/>
          <p:nvPr/>
        </p:nvSpPr>
        <p:spPr>
          <a:xfrm rot="0">
            <a:off x="1028700" y="2621350"/>
            <a:ext cx="16611024" cy="1099820"/>
          </a:xfrm>
          <a:prstGeom prst="rect">
            <a:avLst/>
          </a:prstGeom>
        </p:spPr>
        <p:txBody>
          <a:bodyPr anchor="t" rtlCol="false" tIns="0" lIns="0" bIns="0" rIns="0">
            <a:spAutoFit/>
          </a:bodyPr>
          <a:lstStyle/>
          <a:p>
            <a:pPr marL="690881" indent="-345440" lvl="1">
              <a:lnSpc>
                <a:spcPts val="4480"/>
              </a:lnSpc>
              <a:buFont typeface="Arial"/>
              <a:buChar char="•"/>
            </a:pPr>
            <a:r>
              <a:rPr lang="en-US" sz="3200">
                <a:solidFill>
                  <a:srgbClr val="000000"/>
                </a:solidFill>
                <a:latin typeface="Canva Sans Bold"/>
              </a:rPr>
              <a:t>ViewGroup: </a:t>
            </a:r>
            <a:r>
              <a:rPr lang="en-US" sz="3200">
                <a:solidFill>
                  <a:srgbClr val="000000"/>
                </a:solidFill>
                <a:latin typeface="Canva Sans"/>
              </a:rPr>
              <a:t>An invisible container that includes Views. It is base class for layouts (LinearLayout, RelativeLayout, ConstraintLayout, ...)</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52520" y="8170510"/>
            <a:ext cx="2126412" cy="1856357"/>
          </a:xfrm>
          <a:custGeom>
            <a:avLst/>
            <a:gdLst/>
            <a:ahLst/>
            <a:cxnLst/>
            <a:rect r="r" b="b" t="t" l="l"/>
            <a:pathLst>
              <a:path h="1856357" w="2126412">
                <a:moveTo>
                  <a:pt x="0" y="0"/>
                </a:moveTo>
                <a:lnTo>
                  <a:pt x="2126412" y="0"/>
                </a:lnTo>
                <a:lnTo>
                  <a:pt x="2126412" y="1856357"/>
                </a:lnTo>
                <a:lnTo>
                  <a:pt x="0" y="1856357"/>
                </a:lnTo>
                <a:lnTo>
                  <a:pt x="0" y="0"/>
                </a:lnTo>
                <a:close/>
              </a:path>
            </a:pathLst>
          </a:custGeom>
          <a:blipFill>
            <a:blip r:embed="rId2"/>
            <a:stretch>
              <a:fillRect l="0" t="0" r="0" b="0"/>
            </a:stretch>
          </a:blipFill>
        </p:spPr>
      </p:sp>
      <p:sp>
        <p:nvSpPr>
          <p:cNvPr name="Freeform 3" id="3"/>
          <p:cNvSpPr/>
          <p:nvPr/>
        </p:nvSpPr>
        <p:spPr>
          <a:xfrm flipH="false" flipV="false" rot="0">
            <a:off x="0" y="2474255"/>
            <a:ext cx="8898260" cy="5521626"/>
          </a:xfrm>
          <a:custGeom>
            <a:avLst/>
            <a:gdLst/>
            <a:ahLst/>
            <a:cxnLst/>
            <a:rect r="r" b="b" t="t" l="l"/>
            <a:pathLst>
              <a:path h="5521626" w="8898260">
                <a:moveTo>
                  <a:pt x="0" y="0"/>
                </a:moveTo>
                <a:lnTo>
                  <a:pt x="8898260" y="0"/>
                </a:lnTo>
                <a:lnTo>
                  <a:pt x="8898260" y="5521627"/>
                </a:lnTo>
                <a:lnTo>
                  <a:pt x="0" y="5521627"/>
                </a:lnTo>
                <a:lnTo>
                  <a:pt x="0" y="0"/>
                </a:lnTo>
                <a:close/>
              </a:path>
            </a:pathLst>
          </a:custGeom>
          <a:blipFill>
            <a:blip r:embed="rId3"/>
            <a:stretch>
              <a:fillRect l="0" t="0" r="0" b="0"/>
            </a:stretch>
          </a:blipFill>
        </p:spPr>
      </p:sp>
      <p:sp>
        <p:nvSpPr>
          <p:cNvPr name="Freeform 4" id="4"/>
          <p:cNvSpPr/>
          <p:nvPr/>
        </p:nvSpPr>
        <p:spPr>
          <a:xfrm flipH="false" flipV="false" rot="0">
            <a:off x="9368471" y="2474255"/>
            <a:ext cx="8690242" cy="7311790"/>
          </a:xfrm>
          <a:custGeom>
            <a:avLst/>
            <a:gdLst/>
            <a:ahLst/>
            <a:cxnLst/>
            <a:rect r="r" b="b" t="t" l="l"/>
            <a:pathLst>
              <a:path h="7311790" w="8690242">
                <a:moveTo>
                  <a:pt x="0" y="0"/>
                </a:moveTo>
                <a:lnTo>
                  <a:pt x="8690242" y="0"/>
                </a:lnTo>
                <a:lnTo>
                  <a:pt x="8690242" y="7311790"/>
                </a:lnTo>
                <a:lnTo>
                  <a:pt x="0" y="7311790"/>
                </a:lnTo>
                <a:lnTo>
                  <a:pt x="0" y="0"/>
                </a:lnTo>
                <a:close/>
              </a:path>
            </a:pathLst>
          </a:custGeom>
          <a:blipFill>
            <a:blip r:embed="rId4"/>
            <a:stretch>
              <a:fillRect l="0" t="0" r="0" b="0"/>
            </a:stretch>
          </a:blipFill>
        </p:spPr>
      </p:sp>
      <p:sp>
        <p:nvSpPr>
          <p:cNvPr name="TextBox 5" id="5"/>
          <p:cNvSpPr txBox="true"/>
          <p:nvPr/>
        </p:nvSpPr>
        <p:spPr>
          <a:xfrm rot="0">
            <a:off x="352520" y="346780"/>
            <a:ext cx="4653409" cy="679450"/>
          </a:xfrm>
          <a:prstGeom prst="rect">
            <a:avLst/>
          </a:prstGeom>
        </p:spPr>
        <p:txBody>
          <a:bodyPr anchor="t" rtlCol="false" tIns="0" lIns="0" bIns="0" rIns="0">
            <a:spAutoFit/>
          </a:bodyPr>
          <a:lstStyle/>
          <a:p>
            <a:pPr algn="ctr">
              <a:lnSpc>
                <a:spcPts val="5599"/>
              </a:lnSpc>
              <a:spcBef>
                <a:spcPct val="0"/>
              </a:spcBef>
            </a:pPr>
            <a:r>
              <a:rPr lang="en-US" sz="3999">
                <a:solidFill>
                  <a:srgbClr val="000000"/>
                </a:solidFill>
                <a:latin typeface="Open Sans Bold"/>
              </a:rPr>
              <a:t>View &amp; ViewGroup</a:t>
            </a:r>
          </a:p>
        </p:txBody>
      </p:sp>
      <p:sp>
        <p:nvSpPr>
          <p:cNvPr name="TextBox 6" id="6"/>
          <p:cNvSpPr txBox="true"/>
          <p:nvPr/>
        </p:nvSpPr>
        <p:spPr>
          <a:xfrm rot="0">
            <a:off x="3017329" y="1707014"/>
            <a:ext cx="2863602" cy="537845"/>
          </a:xfrm>
          <a:prstGeom prst="rect">
            <a:avLst/>
          </a:prstGeom>
        </p:spPr>
        <p:txBody>
          <a:bodyPr anchor="t" rtlCol="false" tIns="0" lIns="0" bIns="0" rIns="0">
            <a:spAutoFit/>
          </a:bodyPr>
          <a:lstStyle/>
          <a:p>
            <a:pPr algn="ctr" marL="690881" indent="-345440" lvl="1">
              <a:lnSpc>
                <a:spcPts val="4480"/>
              </a:lnSpc>
              <a:buFont typeface="Arial"/>
              <a:buChar char="•"/>
            </a:pPr>
            <a:r>
              <a:rPr lang="en-US" sz="3200">
                <a:solidFill>
                  <a:srgbClr val="000000"/>
                </a:solidFill>
                <a:latin typeface="Canva Sans Bold"/>
              </a:rPr>
              <a:t>Mối liên hệ</a:t>
            </a:r>
          </a:p>
        </p:txBody>
      </p:sp>
      <p:sp>
        <p:nvSpPr>
          <p:cNvPr name="TextBox 7" id="7"/>
          <p:cNvSpPr txBox="true"/>
          <p:nvPr/>
        </p:nvSpPr>
        <p:spPr>
          <a:xfrm rot="0">
            <a:off x="10092678" y="1707014"/>
            <a:ext cx="7241828" cy="537845"/>
          </a:xfrm>
          <a:prstGeom prst="rect">
            <a:avLst/>
          </a:prstGeom>
        </p:spPr>
        <p:txBody>
          <a:bodyPr anchor="t" rtlCol="false" tIns="0" lIns="0" bIns="0" rIns="0">
            <a:spAutoFit/>
          </a:bodyPr>
          <a:lstStyle/>
          <a:p>
            <a:pPr algn="ctr" marL="690881" indent="-345440" lvl="1">
              <a:lnSpc>
                <a:spcPts val="4480"/>
              </a:lnSpc>
              <a:buFont typeface="Arial"/>
              <a:buChar char="•"/>
            </a:pPr>
            <a:r>
              <a:rPr lang="en-US" sz="3200">
                <a:solidFill>
                  <a:srgbClr val="000000"/>
                </a:solidFill>
                <a:latin typeface="Canva Sans Bold"/>
              </a:rPr>
              <a:t>Các Layout cơ bản trong Android</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24331" y="425450"/>
            <a:ext cx="2126412" cy="1856357"/>
          </a:xfrm>
          <a:custGeom>
            <a:avLst/>
            <a:gdLst/>
            <a:ahLst/>
            <a:cxnLst/>
            <a:rect r="r" b="b" t="t" l="l"/>
            <a:pathLst>
              <a:path h="1856357" w="2126412">
                <a:moveTo>
                  <a:pt x="0" y="0"/>
                </a:moveTo>
                <a:lnTo>
                  <a:pt x="2126412" y="0"/>
                </a:lnTo>
                <a:lnTo>
                  <a:pt x="2126412" y="1856357"/>
                </a:lnTo>
                <a:lnTo>
                  <a:pt x="0" y="1856357"/>
                </a:lnTo>
                <a:lnTo>
                  <a:pt x="0" y="0"/>
                </a:lnTo>
                <a:close/>
              </a:path>
            </a:pathLst>
          </a:custGeom>
          <a:blipFill>
            <a:blip r:embed="rId2"/>
            <a:stretch>
              <a:fillRect l="0" t="0" r="0" b="0"/>
            </a:stretch>
          </a:blipFill>
        </p:spPr>
      </p:sp>
      <p:grpSp>
        <p:nvGrpSpPr>
          <p:cNvPr name="Group 3" id="3"/>
          <p:cNvGrpSpPr/>
          <p:nvPr/>
        </p:nvGrpSpPr>
        <p:grpSpPr>
          <a:xfrm rot="0">
            <a:off x="1287537" y="4624371"/>
            <a:ext cx="4633929" cy="4633929"/>
            <a:chOff x="0" y="0"/>
            <a:chExt cx="6178572" cy="6178572"/>
          </a:xfrm>
        </p:grpSpPr>
        <p:grpSp>
          <p:nvGrpSpPr>
            <p:cNvPr name="Group 4" id="4"/>
            <p:cNvGrpSpPr/>
            <p:nvPr/>
          </p:nvGrpSpPr>
          <p:grpSpPr>
            <a:xfrm rot="0">
              <a:off x="0" y="0"/>
              <a:ext cx="6178572" cy="6178572"/>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8B6FF"/>
              </a:solidFill>
            </p:spPr>
          </p:sp>
          <p:sp>
            <p:nvSpPr>
              <p:cNvPr name="TextBox 6" id="6"/>
              <p:cNvSpPr txBox="true"/>
              <p:nvPr/>
            </p:nvSpPr>
            <p:spPr>
              <a:xfrm>
                <a:off x="76200" y="38100"/>
                <a:ext cx="660400" cy="698500"/>
              </a:xfrm>
              <a:prstGeom prst="rect">
                <a:avLst/>
              </a:prstGeom>
            </p:spPr>
            <p:txBody>
              <a:bodyPr anchor="ctr" rtlCol="false" tIns="50800" lIns="50800" bIns="50800" rIns="50800"/>
              <a:lstStyle/>
              <a:p>
                <a:pPr algn="ctr">
                  <a:lnSpc>
                    <a:spcPts val="2659"/>
                  </a:lnSpc>
                </a:pPr>
              </a:p>
              <a:p>
                <a:pPr algn="ctr">
                  <a:lnSpc>
                    <a:spcPts val="2659"/>
                  </a:lnSpc>
                </a:pPr>
              </a:p>
            </p:txBody>
          </p:sp>
        </p:grpSp>
        <p:sp>
          <p:nvSpPr>
            <p:cNvPr name="Freeform 7" id="7"/>
            <p:cNvSpPr/>
            <p:nvPr/>
          </p:nvSpPr>
          <p:spPr>
            <a:xfrm flipH="false" flipV="false" rot="0">
              <a:off x="1363564" y="346086"/>
              <a:ext cx="3451444" cy="5486400"/>
            </a:xfrm>
            <a:custGeom>
              <a:avLst/>
              <a:gdLst/>
              <a:ahLst/>
              <a:cxnLst/>
              <a:rect r="r" b="b" t="t" l="l"/>
              <a:pathLst>
                <a:path h="5486400" w="3451444">
                  <a:moveTo>
                    <a:pt x="0" y="0"/>
                  </a:moveTo>
                  <a:lnTo>
                    <a:pt x="3451444" y="0"/>
                  </a:lnTo>
                  <a:lnTo>
                    <a:pt x="3451444" y="5486400"/>
                  </a:lnTo>
                  <a:lnTo>
                    <a:pt x="0" y="54864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sp>
        <p:nvSpPr>
          <p:cNvPr name="TextBox 8" id="8"/>
          <p:cNvSpPr txBox="true"/>
          <p:nvPr/>
        </p:nvSpPr>
        <p:spPr>
          <a:xfrm rot="0">
            <a:off x="1055812" y="3053001"/>
            <a:ext cx="16203488" cy="1099820"/>
          </a:xfrm>
          <a:prstGeom prst="rect">
            <a:avLst/>
          </a:prstGeom>
        </p:spPr>
        <p:txBody>
          <a:bodyPr anchor="t" rtlCol="false" tIns="0" lIns="0" bIns="0" rIns="0">
            <a:spAutoFit/>
          </a:bodyPr>
          <a:lstStyle/>
          <a:p>
            <a:pPr marL="690881" indent="-345440" lvl="1">
              <a:lnSpc>
                <a:spcPts val="4480"/>
              </a:lnSpc>
              <a:buFont typeface="Arial"/>
              <a:buChar char="•"/>
            </a:pPr>
            <a:r>
              <a:rPr lang="en-US" sz="3200">
                <a:solidFill>
                  <a:srgbClr val="000000"/>
                </a:solidFill>
                <a:latin typeface="Canva Sans Bold"/>
              </a:rPr>
              <a:t>Broadcast Receiver: </a:t>
            </a:r>
            <a:r>
              <a:rPr lang="en-US" sz="3200">
                <a:solidFill>
                  <a:srgbClr val="000000"/>
                </a:solidFill>
                <a:latin typeface="Canva Sans"/>
              </a:rPr>
              <a:t>là một thành phần của Android cho phép các ứng dụng đăng ký để lắng nghe các sự kiện của hệ thống hoặc ứng dụng khác</a:t>
            </a:r>
          </a:p>
        </p:txBody>
      </p:sp>
      <p:sp>
        <p:nvSpPr>
          <p:cNvPr name="AutoShape 9" id="9"/>
          <p:cNvSpPr/>
          <p:nvPr/>
        </p:nvSpPr>
        <p:spPr>
          <a:xfrm flipV="true">
            <a:off x="5921466" y="5143500"/>
            <a:ext cx="3236090" cy="1797836"/>
          </a:xfrm>
          <a:prstGeom prst="line">
            <a:avLst/>
          </a:prstGeom>
          <a:ln cap="flat" w="38100">
            <a:solidFill>
              <a:srgbClr val="000000"/>
            </a:solidFill>
            <a:prstDash val="solid"/>
            <a:headEnd type="none" len="sm" w="sm"/>
            <a:tailEnd type="none" len="sm" w="sm"/>
          </a:ln>
        </p:spPr>
      </p:sp>
      <p:sp>
        <p:nvSpPr>
          <p:cNvPr name="AutoShape 10" id="10"/>
          <p:cNvSpPr/>
          <p:nvPr/>
        </p:nvSpPr>
        <p:spPr>
          <a:xfrm>
            <a:off x="5921466" y="6941336"/>
            <a:ext cx="3222534" cy="2316964"/>
          </a:xfrm>
          <a:prstGeom prst="line">
            <a:avLst/>
          </a:prstGeom>
          <a:ln cap="flat" w="38100">
            <a:solidFill>
              <a:srgbClr val="000000"/>
            </a:solidFill>
            <a:prstDash val="solid"/>
            <a:headEnd type="none" len="sm" w="sm"/>
            <a:tailEnd type="none" len="sm" w="sm"/>
          </a:ln>
        </p:spPr>
      </p:sp>
      <p:grpSp>
        <p:nvGrpSpPr>
          <p:cNvPr name="Group 11" id="11"/>
          <p:cNvGrpSpPr/>
          <p:nvPr/>
        </p:nvGrpSpPr>
        <p:grpSpPr>
          <a:xfrm rot="0">
            <a:off x="7756562" y="5249955"/>
            <a:ext cx="1841004" cy="2135537"/>
            <a:chOff x="0" y="0"/>
            <a:chExt cx="2454672" cy="2847383"/>
          </a:xfrm>
        </p:grpSpPr>
        <p:grpSp>
          <p:nvGrpSpPr>
            <p:cNvPr name="Group 12" id="12"/>
            <p:cNvGrpSpPr/>
            <p:nvPr/>
          </p:nvGrpSpPr>
          <p:grpSpPr>
            <a:xfrm rot="0">
              <a:off x="142038" y="0"/>
              <a:ext cx="2170596" cy="2170596"/>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1FF72"/>
              </a:solidFill>
            </p:spPr>
          </p:sp>
          <p:sp>
            <p:nvSpPr>
              <p:cNvPr name="TextBox 14" id="14"/>
              <p:cNvSpPr txBox="true"/>
              <p:nvPr/>
            </p:nvSpPr>
            <p:spPr>
              <a:xfrm>
                <a:off x="76200" y="38100"/>
                <a:ext cx="660400" cy="698500"/>
              </a:xfrm>
              <a:prstGeom prst="rect">
                <a:avLst/>
              </a:prstGeom>
            </p:spPr>
            <p:txBody>
              <a:bodyPr anchor="ctr" rtlCol="false" tIns="50800" lIns="50800" bIns="50800" rIns="50800"/>
              <a:lstStyle/>
              <a:p>
                <a:pPr algn="ctr">
                  <a:lnSpc>
                    <a:spcPts val="2659"/>
                  </a:lnSpc>
                </a:pPr>
              </a:p>
              <a:p>
                <a:pPr algn="ctr">
                  <a:lnSpc>
                    <a:spcPts val="2659"/>
                  </a:lnSpc>
                </a:pPr>
              </a:p>
            </p:txBody>
          </p:sp>
        </p:grpSp>
        <p:sp>
          <p:nvSpPr>
            <p:cNvPr name="Freeform 15" id="15"/>
            <p:cNvSpPr/>
            <p:nvPr/>
          </p:nvSpPr>
          <p:spPr>
            <a:xfrm flipH="false" flipV="false" rot="0">
              <a:off x="465068" y="338275"/>
              <a:ext cx="1524536" cy="1494046"/>
            </a:xfrm>
            <a:custGeom>
              <a:avLst/>
              <a:gdLst/>
              <a:ahLst/>
              <a:cxnLst/>
              <a:rect r="r" b="b" t="t" l="l"/>
              <a:pathLst>
                <a:path h="1494046" w="1524536">
                  <a:moveTo>
                    <a:pt x="0" y="0"/>
                  </a:moveTo>
                  <a:lnTo>
                    <a:pt x="1524536" y="0"/>
                  </a:lnTo>
                  <a:lnTo>
                    <a:pt x="1524536" y="1494046"/>
                  </a:lnTo>
                  <a:lnTo>
                    <a:pt x="0" y="1494046"/>
                  </a:lnTo>
                  <a:lnTo>
                    <a:pt x="0" y="0"/>
                  </a:lnTo>
                  <a:close/>
                </a:path>
              </a:pathLst>
            </a:custGeom>
            <a:blipFill>
              <a:blip r:embed="rId5"/>
              <a:stretch>
                <a:fillRect l="0" t="0" r="0" b="0"/>
              </a:stretch>
            </a:blipFill>
          </p:spPr>
        </p:sp>
        <p:sp>
          <p:nvSpPr>
            <p:cNvPr name="TextBox 16" id="16"/>
            <p:cNvSpPr txBox="true"/>
            <p:nvPr/>
          </p:nvSpPr>
          <p:spPr>
            <a:xfrm rot="0">
              <a:off x="0" y="2344251"/>
              <a:ext cx="2454672" cy="503132"/>
            </a:xfrm>
            <a:prstGeom prst="rect">
              <a:avLst/>
            </a:prstGeom>
          </p:spPr>
          <p:txBody>
            <a:bodyPr anchor="t" rtlCol="false" tIns="0" lIns="0" bIns="0" rIns="0">
              <a:spAutoFit/>
            </a:bodyPr>
            <a:lstStyle/>
            <a:p>
              <a:pPr algn="ctr">
                <a:lnSpc>
                  <a:spcPts val="3220"/>
                </a:lnSpc>
                <a:spcBef>
                  <a:spcPct val="0"/>
                </a:spcBef>
              </a:pPr>
              <a:r>
                <a:rPr lang="en-US" sz="2300">
                  <a:solidFill>
                    <a:srgbClr val="000000"/>
                  </a:solidFill>
                  <a:latin typeface="Canva Sans Bold"/>
                </a:rPr>
                <a:t>Cuộc gọi đến</a:t>
              </a:r>
            </a:p>
          </p:txBody>
        </p:sp>
      </p:grpSp>
      <p:grpSp>
        <p:nvGrpSpPr>
          <p:cNvPr name="Group 17" id="17"/>
          <p:cNvGrpSpPr/>
          <p:nvPr/>
        </p:nvGrpSpPr>
        <p:grpSpPr>
          <a:xfrm rot="0">
            <a:off x="9597565" y="7352029"/>
            <a:ext cx="1841004" cy="2135537"/>
            <a:chOff x="0" y="0"/>
            <a:chExt cx="2454672" cy="2847383"/>
          </a:xfrm>
        </p:grpSpPr>
        <p:grpSp>
          <p:nvGrpSpPr>
            <p:cNvPr name="Group 18" id="18"/>
            <p:cNvGrpSpPr/>
            <p:nvPr/>
          </p:nvGrpSpPr>
          <p:grpSpPr>
            <a:xfrm rot="0">
              <a:off x="142038" y="0"/>
              <a:ext cx="2170596" cy="2170596"/>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AD586"/>
              </a:solidFill>
            </p:spPr>
          </p:sp>
          <p:sp>
            <p:nvSpPr>
              <p:cNvPr name="TextBox 20" id="20"/>
              <p:cNvSpPr txBox="true"/>
              <p:nvPr/>
            </p:nvSpPr>
            <p:spPr>
              <a:xfrm>
                <a:off x="76200" y="38100"/>
                <a:ext cx="660400" cy="698500"/>
              </a:xfrm>
              <a:prstGeom prst="rect">
                <a:avLst/>
              </a:prstGeom>
            </p:spPr>
            <p:txBody>
              <a:bodyPr anchor="ctr" rtlCol="false" tIns="50800" lIns="50800" bIns="50800" rIns="50800"/>
              <a:lstStyle/>
              <a:p>
                <a:pPr algn="ctr">
                  <a:lnSpc>
                    <a:spcPts val="2659"/>
                  </a:lnSpc>
                </a:pPr>
              </a:p>
              <a:p>
                <a:pPr algn="ctr">
                  <a:lnSpc>
                    <a:spcPts val="2659"/>
                  </a:lnSpc>
                </a:pPr>
              </a:p>
            </p:txBody>
          </p:sp>
        </p:grpSp>
        <p:sp>
          <p:nvSpPr>
            <p:cNvPr name="TextBox 21" id="21"/>
            <p:cNvSpPr txBox="true"/>
            <p:nvPr/>
          </p:nvSpPr>
          <p:spPr>
            <a:xfrm rot="0">
              <a:off x="0" y="2344251"/>
              <a:ext cx="2454672" cy="503132"/>
            </a:xfrm>
            <a:prstGeom prst="rect">
              <a:avLst/>
            </a:prstGeom>
          </p:spPr>
          <p:txBody>
            <a:bodyPr anchor="t" rtlCol="false" tIns="0" lIns="0" bIns="0" rIns="0">
              <a:spAutoFit/>
            </a:bodyPr>
            <a:lstStyle/>
            <a:p>
              <a:pPr algn="ctr">
                <a:lnSpc>
                  <a:spcPts val="3220"/>
                </a:lnSpc>
                <a:spcBef>
                  <a:spcPct val="0"/>
                </a:spcBef>
              </a:pPr>
              <a:r>
                <a:rPr lang="en-US" sz="2300">
                  <a:solidFill>
                    <a:srgbClr val="000000"/>
                  </a:solidFill>
                  <a:latin typeface="Canva Sans Bold"/>
                </a:rPr>
                <a:t>Pin yếu</a:t>
              </a:r>
            </a:p>
          </p:txBody>
        </p:sp>
        <p:sp>
          <p:nvSpPr>
            <p:cNvPr name="Freeform 22" id="22"/>
            <p:cNvSpPr/>
            <p:nvPr/>
          </p:nvSpPr>
          <p:spPr>
            <a:xfrm flipH="false" flipV="false" rot="0">
              <a:off x="796288" y="402080"/>
              <a:ext cx="862097" cy="1366436"/>
            </a:xfrm>
            <a:custGeom>
              <a:avLst/>
              <a:gdLst/>
              <a:ahLst/>
              <a:cxnLst/>
              <a:rect r="r" b="b" t="t" l="l"/>
              <a:pathLst>
                <a:path h="1366436" w="862097">
                  <a:moveTo>
                    <a:pt x="0" y="0"/>
                  </a:moveTo>
                  <a:lnTo>
                    <a:pt x="862096" y="0"/>
                  </a:lnTo>
                  <a:lnTo>
                    <a:pt x="862096" y="1366436"/>
                  </a:lnTo>
                  <a:lnTo>
                    <a:pt x="0" y="136643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grpSp>
        <p:nvGrpSpPr>
          <p:cNvPr name="Group 23" id="23"/>
          <p:cNvGrpSpPr/>
          <p:nvPr/>
        </p:nvGrpSpPr>
        <p:grpSpPr>
          <a:xfrm rot="0">
            <a:off x="10071523" y="4624371"/>
            <a:ext cx="2129430" cy="2135537"/>
            <a:chOff x="0" y="0"/>
            <a:chExt cx="2839240" cy="2847383"/>
          </a:xfrm>
        </p:grpSpPr>
        <p:grpSp>
          <p:nvGrpSpPr>
            <p:cNvPr name="Group 24" id="24"/>
            <p:cNvGrpSpPr/>
            <p:nvPr/>
          </p:nvGrpSpPr>
          <p:grpSpPr>
            <a:xfrm rot="0">
              <a:off x="142038" y="0"/>
              <a:ext cx="2170596" cy="2170596"/>
              <a:chOff x="0" y="0"/>
              <a:chExt cx="812800" cy="812800"/>
            </a:xfrm>
          </p:grpSpPr>
          <p:sp>
            <p:nvSpPr>
              <p:cNvPr name="Freeform 25" id="2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B6CE6"/>
              </a:solidFill>
            </p:spPr>
          </p:sp>
          <p:sp>
            <p:nvSpPr>
              <p:cNvPr name="TextBox 26" id="26"/>
              <p:cNvSpPr txBox="true"/>
              <p:nvPr/>
            </p:nvSpPr>
            <p:spPr>
              <a:xfrm>
                <a:off x="76200" y="38100"/>
                <a:ext cx="660400" cy="698500"/>
              </a:xfrm>
              <a:prstGeom prst="rect">
                <a:avLst/>
              </a:prstGeom>
            </p:spPr>
            <p:txBody>
              <a:bodyPr anchor="ctr" rtlCol="false" tIns="50800" lIns="50800" bIns="50800" rIns="50800"/>
              <a:lstStyle/>
              <a:p>
                <a:pPr algn="ctr">
                  <a:lnSpc>
                    <a:spcPts val="2659"/>
                  </a:lnSpc>
                </a:pPr>
              </a:p>
              <a:p>
                <a:pPr algn="ctr">
                  <a:lnSpc>
                    <a:spcPts val="2659"/>
                  </a:lnSpc>
                </a:pPr>
              </a:p>
            </p:txBody>
          </p:sp>
        </p:grpSp>
        <p:sp>
          <p:nvSpPr>
            <p:cNvPr name="TextBox 27" id="27"/>
            <p:cNvSpPr txBox="true"/>
            <p:nvPr/>
          </p:nvSpPr>
          <p:spPr>
            <a:xfrm rot="0">
              <a:off x="0" y="2344251"/>
              <a:ext cx="2839240" cy="503132"/>
            </a:xfrm>
            <a:prstGeom prst="rect">
              <a:avLst/>
            </a:prstGeom>
          </p:spPr>
          <p:txBody>
            <a:bodyPr anchor="t" rtlCol="false" tIns="0" lIns="0" bIns="0" rIns="0">
              <a:spAutoFit/>
            </a:bodyPr>
            <a:lstStyle/>
            <a:p>
              <a:pPr algn="ctr">
                <a:lnSpc>
                  <a:spcPts val="3220"/>
                </a:lnSpc>
                <a:spcBef>
                  <a:spcPct val="0"/>
                </a:spcBef>
              </a:pPr>
              <a:r>
                <a:rPr lang="en-US" sz="2300">
                  <a:solidFill>
                    <a:srgbClr val="000000"/>
                  </a:solidFill>
                  <a:latin typeface="Canva Sans Bold"/>
                </a:rPr>
                <a:t>Tin nhắn đến</a:t>
              </a:r>
            </a:p>
          </p:txBody>
        </p:sp>
        <p:sp>
          <p:nvSpPr>
            <p:cNvPr name="Freeform 28" id="28"/>
            <p:cNvSpPr/>
            <p:nvPr/>
          </p:nvSpPr>
          <p:spPr>
            <a:xfrm flipH="false" flipV="false" rot="0">
              <a:off x="549098" y="601206"/>
              <a:ext cx="1356476" cy="968185"/>
            </a:xfrm>
            <a:custGeom>
              <a:avLst/>
              <a:gdLst/>
              <a:ahLst/>
              <a:cxnLst/>
              <a:rect r="r" b="b" t="t" l="l"/>
              <a:pathLst>
                <a:path h="968185" w="1356476">
                  <a:moveTo>
                    <a:pt x="0" y="0"/>
                  </a:moveTo>
                  <a:lnTo>
                    <a:pt x="1356476" y="0"/>
                  </a:lnTo>
                  <a:lnTo>
                    <a:pt x="1356476" y="968185"/>
                  </a:lnTo>
                  <a:lnTo>
                    <a:pt x="0" y="96818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grpSp>
        <p:nvGrpSpPr>
          <p:cNvPr name="Group 29" id="29"/>
          <p:cNvGrpSpPr/>
          <p:nvPr/>
        </p:nvGrpSpPr>
        <p:grpSpPr>
          <a:xfrm rot="0">
            <a:off x="11754148" y="6941336"/>
            <a:ext cx="1841004" cy="2535587"/>
            <a:chOff x="0" y="0"/>
            <a:chExt cx="2454672" cy="3380783"/>
          </a:xfrm>
        </p:grpSpPr>
        <p:grpSp>
          <p:nvGrpSpPr>
            <p:cNvPr name="Group 30" id="30"/>
            <p:cNvGrpSpPr/>
            <p:nvPr/>
          </p:nvGrpSpPr>
          <p:grpSpPr>
            <a:xfrm rot="0">
              <a:off x="142038" y="0"/>
              <a:ext cx="2170596" cy="2170596"/>
              <a:chOff x="0" y="0"/>
              <a:chExt cx="812800" cy="812800"/>
            </a:xfrm>
          </p:grpSpPr>
          <p:sp>
            <p:nvSpPr>
              <p:cNvPr name="Freeform 31" id="3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DE4DA"/>
              </a:solidFill>
            </p:spPr>
          </p:sp>
          <p:sp>
            <p:nvSpPr>
              <p:cNvPr name="TextBox 32" id="32"/>
              <p:cNvSpPr txBox="true"/>
              <p:nvPr/>
            </p:nvSpPr>
            <p:spPr>
              <a:xfrm>
                <a:off x="76200" y="38100"/>
                <a:ext cx="660400" cy="698500"/>
              </a:xfrm>
              <a:prstGeom prst="rect">
                <a:avLst/>
              </a:prstGeom>
            </p:spPr>
            <p:txBody>
              <a:bodyPr anchor="ctr" rtlCol="false" tIns="50800" lIns="50800" bIns="50800" rIns="50800"/>
              <a:lstStyle/>
              <a:p>
                <a:pPr algn="ctr">
                  <a:lnSpc>
                    <a:spcPts val="2659"/>
                  </a:lnSpc>
                </a:pPr>
              </a:p>
              <a:p>
                <a:pPr algn="ctr">
                  <a:lnSpc>
                    <a:spcPts val="2659"/>
                  </a:lnSpc>
                </a:pPr>
              </a:p>
            </p:txBody>
          </p:sp>
        </p:grpSp>
        <p:sp>
          <p:nvSpPr>
            <p:cNvPr name="TextBox 33" id="33"/>
            <p:cNvSpPr txBox="true"/>
            <p:nvPr/>
          </p:nvSpPr>
          <p:spPr>
            <a:xfrm rot="0">
              <a:off x="0" y="2344251"/>
              <a:ext cx="2454672" cy="1036532"/>
            </a:xfrm>
            <a:prstGeom prst="rect">
              <a:avLst/>
            </a:prstGeom>
          </p:spPr>
          <p:txBody>
            <a:bodyPr anchor="t" rtlCol="false" tIns="0" lIns="0" bIns="0" rIns="0">
              <a:spAutoFit/>
            </a:bodyPr>
            <a:lstStyle/>
            <a:p>
              <a:pPr algn="ctr">
                <a:lnSpc>
                  <a:spcPts val="3220"/>
                </a:lnSpc>
                <a:spcBef>
                  <a:spcPct val="0"/>
                </a:spcBef>
              </a:pPr>
              <a:r>
                <a:rPr lang="en-US" sz="2300">
                  <a:solidFill>
                    <a:srgbClr val="000000"/>
                  </a:solidFill>
                  <a:latin typeface="Canva Sans Bold"/>
                </a:rPr>
                <a:t>Có kết nối Bluetooth</a:t>
              </a:r>
            </a:p>
          </p:txBody>
        </p:sp>
        <p:sp>
          <p:nvSpPr>
            <p:cNvPr name="Freeform 34" id="34"/>
            <p:cNvSpPr/>
            <p:nvPr/>
          </p:nvSpPr>
          <p:spPr>
            <a:xfrm flipH="false" flipV="false" rot="0">
              <a:off x="716216" y="392894"/>
              <a:ext cx="1022241" cy="1384809"/>
            </a:xfrm>
            <a:custGeom>
              <a:avLst/>
              <a:gdLst/>
              <a:ahLst/>
              <a:cxnLst/>
              <a:rect r="r" b="b" t="t" l="l"/>
              <a:pathLst>
                <a:path h="1384809" w="1022241">
                  <a:moveTo>
                    <a:pt x="0" y="0"/>
                  </a:moveTo>
                  <a:lnTo>
                    <a:pt x="1022240" y="0"/>
                  </a:lnTo>
                  <a:lnTo>
                    <a:pt x="1022240" y="1384808"/>
                  </a:lnTo>
                  <a:lnTo>
                    <a:pt x="0" y="1384808"/>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grpSp>
      <p:grpSp>
        <p:nvGrpSpPr>
          <p:cNvPr name="Group 35" id="35"/>
          <p:cNvGrpSpPr/>
          <p:nvPr/>
        </p:nvGrpSpPr>
        <p:grpSpPr>
          <a:xfrm rot="0">
            <a:off x="12674650" y="4510536"/>
            <a:ext cx="2220218" cy="2073084"/>
            <a:chOff x="0" y="0"/>
            <a:chExt cx="2960291" cy="2764112"/>
          </a:xfrm>
        </p:grpSpPr>
        <p:sp>
          <p:nvSpPr>
            <p:cNvPr name="Freeform 36" id="36"/>
            <p:cNvSpPr/>
            <p:nvPr/>
          </p:nvSpPr>
          <p:spPr>
            <a:xfrm flipH="false" flipV="false" rot="0">
              <a:off x="419836" y="0"/>
              <a:ext cx="2120618" cy="2120618"/>
            </a:xfrm>
            <a:custGeom>
              <a:avLst/>
              <a:gdLst/>
              <a:ahLst/>
              <a:cxnLst/>
              <a:rect r="r" b="b" t="t" l="l"/>
              <a:pathLst>
                <a:path h="2120618" w="2120618">
                  <a:moveTo>
                    <a:pt x="0" y="0"/>
                  </a:moveTo>
                  <a:lnTo>
                    <a:pt x="2120618" y="0"/>
                  </a:lnTo>
                  <a:lnTo>
                    <a:pt x="2120618" y="2120618"/>
                  </a:lnTo>
                  <a:lnTo>
                    <a:pt x="0" y="2120618"/>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37" id="37"/>
            <p:cNvSpPr txBox="true"/>
            <p:nvPr/>
          </p:nvSpPr>
          <p:spPr>
            <a:xfrm rot="0">
              <a:off x="0" y="2260981"/>
              <a:ext cx="2960291" cy="503132"/>
            </a:xfrm>
            <a:prstGeom prst="rect">
              <a:avLst/>
            </a:prstGeom>
          </p:spPr>
          <p:txBody>
            <a:bodyPr anchor="t" rtlCol="false" tIns="0" lIns="0" bIns="0" rIns="0">
              <a:spAutoFit/>
            </a:bodyPr>
            <a:lstStyle/>
            <a:p>
              <a:pPr algn="ctr">
                <a:lnSpc>
                  <a:spcPts val="3220"/>
                </a:lnSpc>
                <a:spcBef>
                  <a:spcPct val="0"/>
                </a:spcBef>
              </a:pPr>
              <a:r>
                <a:rPr lang="en-US" sz="2300">
                  <a:solidFill>
                    <a:srgbClr val="000000"/>
                  </a:solidFill>
                  <a:latin typeface="Canva Sans Bold"/>
                </a:rPr>
                <a:t>Có kết nối Wi-Fi</a:t>
              </a:r>
            </a:p>
          </p:txBody>
        </p:sp>
      </p:grpSp>
      <p:grpSp>
        <p:nvGrpSpPr>
          <p:cNvPr name="Group 38" id="38"/>
          <p:cNvGrpSpPr/>
          <p:nvPr/>
        </p:nvGrpSpPr>
        <p:grpSpPr>
          <a:xfrm rot="0">
            <a:off x="14533937" y="6951979"/>
            <a:ext cx="1841004" cy="2535587"/>
            <a:chOff x="0" y="0"/>
            <a:chExt cx="2454672" cy="3380783"/>
          </a:xfrm>
        </p:grpSpPr>
        <p:grpSp>
          <p:nvGrpSpPr>
            <p:cNvPr name="Group 39" id="39"/>
            <p:cNvGrpSpPr/>
            <p:nvPr/>
          </p:nvGrpSpPr>
          <p:grpSpPr>
            <a:xfrm rot="0">
              <a:off x="142038" y="0"/>
              <a:ext cx="2170596" cy="2170596"/>
              <a:chOff x="0" y="0"/>
              <a:chExt cx="812800" cy="812800"/>
            </a:xfrm>
          </p:grpSpPr>
          <p:sp>
            <p:nvSpPr>
              <p:cNvPr name="Freeform 40" id="4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CD24F"/>
              </a:solidFill>
            </p:spPr>
          </p:sp>
          <p:sp>
            <p:nvSpPr>
              <p:cNvPr name="TextBox 41" id="41"/>
              <p:cNvSpPr txBox="true"/>
              <p:nvPr/>
            </p:nvSpPr>
            <p:spPr>
              <a:xfrm>
                <a:off x="76200" y="38100"/>
                <a:ext cx="660400" cy="698500"/>
              </a:xfrm>
              <a:prstGeom prst="rect">
                <a:avLst/>
              </a:prstGeom>
            </p:spPr>
            <p:txBody>
              <a:bodyPr anchor="ctr" rtlCol="false" tIns="50800" lIns="50800" bIns="50800" rIns="50800"/>
              <a:lstStyle/>
              <a:p>
                <a:pPr algn="ctr">
                  <a:lnSpc>
                    <a:spcPts val="2659"/>
                  </a:lnSpc>
                </a:pPr>
              </a:p>
              <a:p>
                <a:pPr algn="ctr">
                  <a:lnSpc>
                    <a:spcPts val="2659"/>
                  </a:lnSpc>
                </a:pPr>
              </a:p>
            </p:txBody>
          </p:sp>
        </p:grpSp>
        <p:sp>
          <p:nvSpPr>
            <p:cNvPr name="TextBox 42" id="42"/>
            <p:cNvSpPr txBox="true"/>
            <p:nvPr/>
          </p:nvSpPr>
          <p:spPr>
            <a:xfrm rot="0">
              <a:off x="0" y="2344251"/>
              <a:ext cx="2454672" cy="1036532"/>
            </a:xfrm>
            <a:prstGeom prst="rect">
              <a:avLst/>
            </a:prstGeom>
          </p:spPr>
          <p:txBody>
            <a:bodyPr anchor="t" rtlCol="false" tIns="0" lIns="0" bIns="0" rIns="0">
              <a:spAutoFit/>
            </a:bodyPr>
            <a:lstStyle/>
            <a:p>
              <a:pPr algn="ctr">
                <a:lnSpc>
                  <a:spcPts val="3220"/>
                </a:lnSpc>
                <a:spcBef>
                  <a:spcPct val="0"/>
                </a:spcBef>
              </a:pPr>
              <a:r>
                <a:rPr lang="en-US" sz="2300">
                  <a:solidFill>
                    <a:srgbClr val="000000"/>
                  </a:solidFill>
                  <a:latin typeface="Canva Sans Bold"/>
                </a:rPr>
                <a:t>Cấm sạc hoạc rút sạc</a:t>
              </a:r>
            </a:p>
          </p:txBody>
        </p:sp>
        <p:sp>
          <p:nvSpPr>
            <p:cNvPr name="Freeform 43" id="43"/>
            <p:cNvSpPr/>
            <p:nvPr/>
          </p:nvSpPr>
          <p:spPr>
            <a:xfrm flipH="false" flipV="false" rot="0">
              <a:off x="795796" y="338924"/>
              <a:ext cx="863079" cy="1492747"/>
            </a:xfrm>
            <a:custGeom>
              <a:avLst/>
              <a:gdLst/>
              <a:ahLst/>
              <a:cxnLst/>
              <a:rect r="r" b="b" t="t" l="l"/>
              <a:pathLst>
                <a:path h="1492747" w="863079">
                  <a:moveTo>
                    <a:pt x="0" y="0"/>
                  </a:moveTo>
                  <a:lnTo>
                    <a:pt x="863080" y="0"/>
                  </a:lnTo>
                  <a:lnTo>
                    <a:pt x="863080" y="1492748"/>
                  </a:lnTo>
                  <a:lnTo>
                    <a:pt x="0" y="1492748"/>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grpSp>
      <p:sp>
        <p:nvSpPr>
          <p:cNvPr name="TextBox 44" id="44"/>
          <p:cNvSpPr txBox="true"/>
          <p:nvPr/>
        </p:nvSpPr>
        <p:spPr>
          <a:xfrm rot="0">
            <a:off x="2788116" y="952500"/>
            <a:ext cx="7729951" cy="679450"/>
          </a:xfrm>
          <a:prstGeom prst="rect">
            <a:avLst/>
          </a:prstGeom>
        </p:spPr>
        <p:txBody>
          <a:bodyPr anchor="t" rtlCol="false" tIns="0" lIns="0" bIns="0" rIns="0">
            <a:spAutoFit/>
          </a:bodyPr>
          <a:lstStyle/>
          <a:p>
            <a:pPr algn="ctr">
              <a:lnSpc>
                <a:spcPts val="5599"/>
              </a:lnSpc>
              <a:spcBef>
                <a:spcPct val="0"/>
              </a:spcBef>
            </a:pPr>
            <a:r>
              <a:rPr lang="en-US" sz="3999">
                <a:solidFill>
                  <a:srgbClr val="000000"/>
                </a:solidFill>
                <a:latin typeface="Open Sans Bold"/>
              </a:rPr>
              <a:t>Broadcast Receiver &amp; Service</a:t>
            </a:r>
          </a:p>
        </p:txBody>
      </p:sp>
      <p:sp>
        <p:nvSpPr>
          <p:cNvPr name="TextBox 45" id="45"/>
          <p:cNvSpPr txBox="true"/>
          <p:nvPr/>
        </p:nvSpPr>
        <p:spPr>
          <a:xfrm rot="0">
            <a:off x="2546259" y="9592341"/>
            <a:ext cx="2421285" cy="389255"/>
          </a:xfrm>
          <a:prstGeom prst="rect">
            <a:avLst/>
          </a:prstGeom>
        </p:spPr>
        <p:txBody>
          <a:bodyPr anchor="t" rtlCol="false" tIns="0" lIns="0" bIns="0" rIns="0">
            <a:spAutoFit/>
          </a:bodyPr>
          <a:lstStyle/>
          <a:p>
            <a:pPr algn="ctr">
              <a:lnSpc>
                <a:spcPts val="3220"/>
              </a:lnSpc>
              <a:spcBef>
                <a:spcPct val="0"/>
              </a:spcBef>
            </a:pPr>
            <a:r>
              <a:rPr lang="en-US" sz="2300">
                <a:solidFill>
                  <a:srgbClr val="000000"/>
                </a:solidFill>
                <a:latin typeface="Canva Sans Bold"/>
              </a:rPr>
              <a:t>Brocast Receiver</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24331" y="425450"/>
            <a:ext cx="2126412" cy="1856357"/>
          </a:xfrm>
          <a:custGeom>
            <a:avLst/>
            <a:gdLst/>
            <a:ahLst/>
            <a:cxnLst/>
            <a:rect r="r" b="b" t="t" l="l"/>
            <a:pathLst>
              <a:path h="1856357" w="2126412">
                <a:moveTo>
                  <a:pt x="0" y="0"/>
                </a:moveTo>
                <a:lnTo>
                  <a:pt x="2126412" y="0"/>
                </a:lnTo>
                <a:lnTo>
                  <a:pt x="2126412" y="1856357"/>
                </a:lnTo>
                <a:lnTo>
                  <a:pt x="0" y="1856357"/>
                </a:lnTo>
                <a:lnTo>
                  <a:pt x="0" y="0"/>
                </a:lnTo>
                <a:close/>
              </a:path>
            </a:pathLst>
          </a:custGeom>
          <a:blipFill>
            <a:blip r:embed="rId2"/>
            <a:stretch>
              <a:fillRect l="0" t="0" r="0" b="0"/>
            </a:stretch>
          </a:blipFill>
        </p:spPr>
      </p:sp>
      <p:sp>
        <p:nvSpPr>
          <p:cNvPr name="Freeform 3" id="3"/>
          <p:cNvSpPr/>
          <p:nvPr/>
        </p:nvSpPr>
        <p:spPr>
          <a:xfrm flipH="false" flipV="false" rot="0">
            <a:off x="9560615" y="1711284"/>
            <a:ext cx="6579790" cy="8575716"/>
          </a:xfrm>
          <a:custGeom>
            <a:avLst/>
            <a:gdLst/>
            <a:ahLst/>
            <a:cxnLst/>
            <a:rect r="r" b="b" t="t" l="l"/>
            <a:pathLst>
              <a:path h="8575716" w="6579790">
                <a:moveTo>
                  <a:pt x="0" y="0"/>
                </a:moveTo>
                <a:lnTo>
                  <a:pt x="6579790" y="0"/>
                </a:lnTo>
                <a:lnTo>
                  <a:pt x="6579790" y="8575716"/>
                </a:lnTo>
                <a:lnTo>
                  <a:pt x="0" y="8575716"/>
                </a:lnTo>
                <a:lnTo>
                  <a:pt x="0" y="0"/>
                </a:lnTo>
                <a:close/>
              </a:path>
            </a:pathLst>
          </a:custGeom>
          <a:blipFill>
            <a:blip r:embed="rId3"/>
            <a:stretch>
              <a:fillRect l="0" t="0" r="0" b="0"/>
            </a:stretch>
          </a:blipFill>
        </p:spPr>
      </p:sp>
      <p:sp>
        <p:nvSpPr>
          <p:cNvPr name="TextBox 4" id="4"/>
          <p:cNvSpPr txBox="true"/>
          <p:nvPr/>
        </p:nvSpPr>
        <p:spPr>
          <a:xfrm rot="0">
            <a:off x="1028700" y="4003040"/>
            <a:ext cx="8531915" cy="2223770"/>
          </a:xfrm>
          <a:prstGeom prst="rect">
            <a:avLst/>
          </a:prstGeom>
        </p:spPr>
        <p:txBody>
          <a:bodyPr anchor="t" rtlCol="false" tIns="0" lIns="0" bIns="0" rIns="0">
            <a:spAutoFit/>
          </a:bodyPr>
          <a:lstStyle/>
          <a:p>
            <a:pPr marL="690881" indent="-345440" lvl="1">
              <a:lnSpc>
                <a:spcPts val="4480"/>
              </a:lnSpc>
              <a:buFont typeface="Arial"/>
              <a:buChar char="•"/>
            </a:pPr>
            <a:r>
              <a:rPr lang="en-US" sz="3200">
                <a:solidFill>
                  <a:srgbClr val="000000"/>
                </a:solidFill>
                <a:latin typeface="Canva Sans Bold"/>
              </a:rPr>
              <a:t>Service: </a:t>
            </a:r>
            <a:r>
              <a:rPr lang="en-US" sz="3200">
                <a:solidFill>
                  <a:srgbClr val="000000"/>
                </a:solidFill>
                <a:latin typeface="Canva Sans"/>
              </a:rPr>
              <a:t>là một thành phần chạy ngầm các tác vụ lâu dài của ứng dụng. Không như thành phần Activity, Service không cung cấp UI</a:t>
            </a:r>
          </a:p>
        </p:txBody>
      </p:sp>
      <p:sp>
        <p:nvSpPr>
          <p:cNvPr name="TextBox 5" id="5"/>
          <p:cNvSpPr txBox="true"/>
          <p:nvPr/>
        </p:nvSpPr>
        <p:spPr>
          <a:xfrm rot="0">
            <a:off x="2788116" y="952500"/>
            <a:ext cx="7729951" cy="679450"/>
          </a:xfrm>
          <a:prstGeom prst="rect">
            <a:avLst/>
          </a:prstGeom>
        </p:spPr>
        <p:txBody>
          <a:bodyPr anchor="t" rtlCol="false" tIns="0" lIns="0" bIns="0" rIns="0">
            <a:spAutoFit/>
          </a:bodyPr>
          <a:lstStyle/>
          <a:p>
            <a:pPr algn="ctr">
              <a:lnSpc>
                <a:spcPts val="5599"/>
              </a:lnSpc>
              <a:spcBef>
                <a:spcPct val="0"/>
              </a:spcBef>
            </a:pPr>
            <a:r>
              <a:rPr lang="en-US" sz="3999">
                <a:solidFill>
                  <a:srgbClr val="000000"/>
                </a:solidFill>
                <a:latin typeface="Open Sans Bold"/>
              </a:rPr>
              <a:t>Broadcast Receiver &amp; Service</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293116" y="565634"/>
            <a:ext cx="397367" cy="28996"/>
            <a:chOff x="0" y="0"/>
            <a:chExt cx="128243" cy="9358"/>
          </a:xfrm>
        </p:grpSpPr>
        <p:sp>
          <p:nvSpPr>
            <p:cNvPr name="Freeform 3" id="3"/>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solidFill>
              <a:srgbClr val="335ACF"/>
            </a:solidFill>
          </p:spPr>
        </p:sp>
        <p:sp>
          <p:nvSpPr>
            <p:cNvPr name="TextBox 4" id="4"/>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7293116" y="657737"/>
            <a:ext cx="397367" cy="28996"/>
            <a:chOff x="0" y="0"/>
            <a:chExt cx="128243" cy="9358"/>
          </a:xfrm>
        </p:grpSpPr>
        <p:sp>
          <p:nvSpPr>
            <p:cNvPr name="Freeform 6" id="6"/>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solidFill>
              <a:srgbClr val="335ACF"/>
            </a:solidFill>
          </p:spPr>
        </p:sp>
        <p:sp>
          <p:nvSpPr>
            <p:cNvPr name="TextBox 7" id="7"/>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673429" y="486649"/>
            <a:ext cx="274427" cy="260019"/>
          </a:xfrm>
          <a:custGeom>
            <a:avLst/>
            <a:gdLst/>
            <a:ahLst/>
            <a:cxnLst/>
            <a:rect r="r" b="b" t="t" l="l"/>
            <a:pathLst>
              <a:path h="260019" w="274427">
                <a:moveTo>
                  <a:pt x="0" y="0"/>
                </a:moveTo>
                <a:lnTo>
                  <a:pt x="274427" y="0"/>
                </a:lnTo>
                <a:lnTo>
                  <a:pt x="274427" y="260020"/>
                </a:lnTo>
                <a:lnTo>
                  <a:pt x="0" y="26002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9" id="9"/>
          <p:cNvGrpSpPr/>
          <p:nvPr/>
        </p:nvGrpSpPr>
        <p:grpSpPr>
          <a:xfrm rot="0">
            <a:off x="11520229" y="4470746"/>
            <a:ext cx="8252837" cy="8252837"/>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35ACF"/>
            </a:solidFill>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2" id="12"/>
          <p:cNvGrpSpPr>
            <a:grpSpLocks noChangeAspect="true"/>
          </p:cNvGrpSpPr>
          <p:nvPr/>
        </p:nvGrpSpPr>
        <p:grpSpPr>
          <a:xfrm rot="0">
            <a:off x="10543171" y="1689836"/>
            <a:ext cx="2961571" cy="5859977"/>
            <a:chOff x="0" y="0"/>
            <a:chExt cx="2620010" cy="5184140"/>
          </a:xfrm>
        </p:grpSpPr>
        <p:sp>
          <p:nvSpPr>
            <p:cNvPr name="Freeform 13" id="13"/>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14" id="14"/>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4"/>
              <a:stretch>
                <a:fillRect l="-58351" t="0" r="-58351" b="0"/>
              </a:stretch>
            </a:blipFill>
          </p:spPr>
        </p:sp>
        <p:sp>
          <p:nvSpPr>
            <p:cNvPr name="Freeform 15" id="15"/>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name="Freeform 16" id="16"/>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name="Freeform 17" id="17"/>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name="Freeform 18" id="18"/>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name="Freeform 19" id="19"/>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name="Freeform 20" id="20"/>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name="Freeform 21" id="21"/>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grpSp>
        <p:nvGrpSpPr>
          <p:cNvPr name="Group 22" id="22"/>
          <p:cNvGrpSpPr>
            <a:grpSpLocks noChangeAspect="true"/>
          </p:cNvGrpSpPr>
          <p:nvPr/>
        </p:nvGrpSpPr>
        <p:grpSpPr>
          <a:xfrm rot="0">
            <a:off x="13703249" y="2737187"/>
            <a:ext cx="2961571" cy="5859977"/>
            <a:chOff x="0" y="0"/>
            <a:chExt cx="2620010" cy="5184140"/>
          </a:xfrm>
        </p:grpSpPr>
        <p:sp>
          <p:nvSpPr>
            <p:cNvPr name="Freeform 23" id="23"/>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24" id="24"/>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4"/>
              <a:stretch>
                <a:fillRect l="-58351" t="0" r="-58351" b="0"/>
              </a:stretch>
            </a:blipFill>
          </p:spPr>
        </p:sp>
        <p:sp>
          <p:nvSpPr>
            <p:cNvPr name="Freeform 25" id="25"/>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name="Freeform 26" id="26"/>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name="Freeform 27" id="27"/>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name="Freeform 28" id="28"/>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name="Freeform 29" id="29"/>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name="Freeform 30" id="30"/>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name="Freeform 31" id="31"/>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grpSp>
        <p:nvGrpSpPr>
          <p:cNvPr name="Group 32" id="32"/>
          <p:cNvGrpSpPr/>
          <p:nvPr/>
        </p:nvGrpSpPr>
        <p:grpSpPr>
          <a:xfrm rot="0">
            <a:off x="1927240" y="3710399"/>
            <a:ext cx="1042538" cy="47625"/>
            <a:chOff x="0" y="0"/>
            <a:chExt cx="274578" cy="12543"/>
          </a:xfrm>
        </p:grpSpPr>
        <p:sp>
          <p:nvSpPr>
            <p:cNvPr name="Freeform 33" id="33"/>
            <p:cNvSpPr/>
            <p:nvPr/>
          </p:nvSpPr>
          <p:spPr>
            <a:xfrm flipH="false" flipV="false" rot="0">
              <a:off x="0" y="0"/>
              <a:ext cx="274578" cy="12543"/>
            </a:xfrm>
            <a:custGeom>
              <a:avLst/>
              <a:gdLst/>
              <a:ahLst/>
              <a:cxnLst/>
              <a:rect r="r" b="b" t="t" l="l"/>
              <a:pathLst>
                <a:path h="12543" w="274578">
                  <a:moveTo>
                    <a:pt x="6272" y="0"/>
                  </a:moveTo>
                  <a:lnTo>
                    <a:pt x="268306" y="0"/>
                  </a:lnTo>
                  <a:cubicBezTo>
                    <a:pt x="269970" y="0"/>
                    <a:pt x="271565" y="661"/>
                    <a:pt x="272741" y="1837"/>
                  </a:cubicBezTo>
                  <a:cubicBezTo>
                    <a:pt x="273917" y="3013"/>
                    <a:pt x="274578" y="4608"/>
                    <a:pt x="274578" y="6272"/>
                  </a:cubicBezTo>
                  <a:lnTo>
                    <a:pt x="274578" y="6272"/>
                  </a:lnTo>
                  <a:cubicBezTo>
                    <a:pt x="274578" y="7935"/>
                    <a:pt x="273917" y="9530"/>
                    <a:pt x="272741" y="10706"/>
                  </a:cubicBezTo>
                  <a:cubicBezTo>
                    <a:pt x="271565" y="11882"/>
                    <a:pt x="269970" y="12543"/>
                    <a:pt x="268306" y="12543"/>
                  </a:cubicBezTo>
                  <a:lnTo>
                    <a:pt x="6272" y="12543"/>
                  </a:lnTo>
                  <a:cubicBezTo>
                    <a:pt x="4608" y="12543"/>
                    <a:pt x="3013" y="11882"/>
                    <a:pt x="1837" y="10706"/>
                  </a:cubicBezTo>
                  <a:cubicBezTo>
                    <a:pt x="661" y="9530"/>
                    <a:pt x="0" y="7935"/>
                    <a:pt x="0" y="6272"/>
                  </a:cubicBezTo>
                  <a:lnTo>
                    <a:pt x="0" y="6272"/>
                  </a:lnTo>
                  <a:cubicBezTo>
                    <a:pt x="0" y="4608"/>
                    <a:pt x="661" y="3013"/>
                    <a:pt x="1837" y="1837"/>
                  </a:cubicBezTo>
                  <a:cubicBezTo>
                    <a:pt x="3013" y="661"/>
                    <a:pt x="4608" y="0"/>
                    <a:pt x="6272" y="0"/>
                  </a:cubicBezTo>
                  <a:close/>
                </a:path>
              </a:pathLst>
            </a:custGeom>
            <a:solidFill>
              <a:srgbClr val="335ACF"/>
            </a:solidFill>
          </p:spPr>
        </p:sp>
        <p:sp>
          <p:nvSpPr>
            <p:cNvPr name="TextBox 34" id="34"/>
            <p:cNvSpPr txBox="true"/>
            <p:nvPr/>
          </p:nvSpPr>
          <p:spPr>
            <a:xfrm>
              <a:off x="0" y="-38100"/>
              <a:ext cx="274578" cy="50643"/>
            </a:xfrm>
            <a:prstGeom prst="rect">
              <a:avLst/>
            </a:prstGeom>
          </p:spPr>
          <p:txBody>
            <a:bodyPr anchor="ctr" rtlCol="false" tIns="50800" lIns="50800" bIns="50800" rIns="50800"/>
            <a:lstStyle/>
            <a:p>
              <a:pPr algn="ctr">
                <a:lnSpc>
                  <a:spcPts val="2659"/>
                </a:lnSpc>
              </a:pPr>
            </a:p>
          </p:txBody>
        </p:sp>
      </p:grpSp>
      <p:sp>
        <p:nvSpPr>
          <p:cNvPr name="Freeform 35" id="35"/>
          <p:cNvSpPr/>
          <p:nvPr/>
        </p:nvSpPr>
        <p:spPr>
          <a:xfrm flipH="false" flipV="false" rot="0">
            <a:off x="2813684" y="4619824"/>
            <a:ext cx="3695839" cy="4114800"/>
          </a:xfrm>
          <a:custGeom>
            <a:avLst/>
            <a:gdLst/>
            <a:ahLst/>
            <a:cxnLst/>
            <a:rect r="r" b="b" t="t" l="l"/>
            <a:pathLst>
              <a:path h="4114800" w="3695839">
                <a:moveTo>
                  <a:pt x="0" y="0"/>
                </a:moveTo>
                <a:lnTo>
                  <a:pt x="3695838" y="0"/>
                </a:lnTo>
                <a:lnTo>
                  <a:pt x="3695838"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36" id="36"/>
          <p:cNvSpPr txBox="true"/>
          <p:nvPr/>
        </p:nvSpPr>
        <p:spPr>
          <a:xfrm rot="0">
            <a:off x="1039108" y="517674"/>
            <a:ext cx="1547756" cy="197971"/>
          </a:xfrm>
          <a:prstGeom prst="rect">
            <a:avLst/>
          </a:prstGeom>
        </p:spPr>
        <p:txBody>
          <a:bodyPr anchor="t" rtlCol="false" tIns="0" lIns="0" bIns="0" rIns="0">
            <a:spAutoFit/>
          </a:bodyPr>
          <a:lstStyle/>
          <a:p>
            <a:pPr>
              <a:lnSpc>
                <a:spcPts val="1680"/>
              </a:lnSpc>
              <a:spcBef>
                <a:spcPct val="0"/>
              </a:spcBef>
            </a:pPr>
            <a:r>
              <a:rPr lang="en-US" sz="1200">
                <a:solidFill>
                  <a:srgbClr val="1F2020"/>
                </a:solidFill>
                <a:latin typeface="Open Sans"/>
              </a:rPr>
              <a:t>Studio Shodwe</a:t>
            </a:r>
          </a:p>
        </p:txBody>
      </p:sp>
      <p:sp>
        <p:nvSpPr>
          <p:cNvPr name="TextBox 37" id="37"/>
          <p:cNvSpPr txBox="true"/>
          <p:nvPr/>
        </p:nvSpPr>
        <p:spPr>
          <a:xfrm rot="0">
            <a:off x="15940842" y="517674"/>
            <a:ext cx="978460" cy="197971"/>
          </a:xfrm>
          <a:prstGeom prst="rect">
            <a:avLst/>
          </a:prstGeom>
        </p:spPr>
        <p:txBody>
          <a:bodyPr anchor="t" rtlCol="false" tIns="0" lIns="0" bIns="0" rIns="0">
            <a:spAutoFit/>
          </a:bodyPr>
          <a:lstStyle/>
          <a:p>
            <a:pPr>
              <a:lnSpc>
                <a:spcPts val="1680"/>
              </a:lnSpc>
              <a:spcBef>
                <a:spcPct val="0"/>
              </a:spcBef>
            </a:pPr>
            <a:r>
              <a:rPr lang="en-US" sz="1200">
                <a:solidFill>
                  <a:srgbClr val="1F2020"/>
                </a:solidFill>
                <a:latin typeface="Open Sans"/>
              </a:rPr>
              <a:t>Contact</a:t>
            </a:r>
          </a:p>
        </p:txBody>
      </p:sp>
      <p:sp>
        <p:nvSpPr>
          <p:cNvPr name="TextBox 38" id="38"/>
          <p:cNvSpPr txBox="true"/>
          <p:nvPr/>
        </p:nvSpPr>
        <p:spPr>
          <a:xfrm rot="0">
            <a:off x="14385046" y="517674"/>
            <a:ext cx="1060497" cy="197971"/>
          </a:xfrm>
          <a:prstGeom prst="rect">
            <a:avLst/>
          </a:prstGeom>
        </p:spPr>
        <p:txBody>
          <a:bodyPr anchor="t" rtlCol="false" tIns="0" lIns="0" bIns="0" rIns="0">
            <a:spAutoFit/>
          </a:bodyPr>
          <a:lstStyle/>
          <a:p>
            <a:pPr>
              <a:lnSpc>
                <a:spcPts val="1680"/>
              </a:lnSpc>
              <a:spcBef>
                <a:spcPct val="0"/>
              </a:spcBef>
            </a:pPr>
            <a:r>
              <a:rPr lang="en-US" sz="1200">
                <a:solidFill>
                  <a:srgbClr val="1F2020"/>
                </a:solidFill>
                <a:latin typeface="Open Sans"/>
              </a:rPr>
              <a:t>About Us</a:t>
            </a:r>
          </a:p>
        </p:txBody>
      </p:sp>
      <p:sp>
        <p:nvSpPr>
          <p:cNvPr name="TextBox 39" id="39"/>
          <p:cNvSpPr txBox="true"/>
          <p:nvPr/>
        </p:nvSpPr>
        <p:spPr>
          <a:xfrm rot="0">
            <a:off x="13154289" y="517674"/>
            <a:ext cx="735456" cy="197971"/>
          </a:xfrm>
          <a:prstGeom prst="rect">
            <a:avLst/>
          </a:prstGeom>
        </p:spPr>
        <p:txBody>
          <a:bodyPr anchor="t" rtlCol="false" tIns="0" lIns="0" bIns="0" rIns="0">
            <a:spAutoFit/>
          </a:bodyPr>
          <a:lstStyle/>
          <a:p>
            <a:pPr>
              <a:lnSpc>
                <a:spcPts val="1680"/>
              </a:lnSpc>
              <a:spcBef>
                <a:spcPct val="0"/>
              </a:spcBef>
            </a:pPr>
            <a:r>
              <a:rPr lang="en-US" sz="1200">
                <a:solidFill>
                  <a:srgbClr val="1F2020"/>
                </a:solidFill>
                <a:latin typeface="Open Sans"/>
              </a:rPr>
              <a:t>Photo</a:t>
            </a:r>
          </a:p>
        </p:txBody>
      </p:sp>
      <p:sp>
        <p:nvSpPr>
          <p:cNvPr name="TextBox 40" id="40"/>
          <p:cNvSpPr txBox="true"/>
          <p:nvPr/>
        </p:nvSpPr>
        <p:spPr>
          <a:xfrm rot="0">
            <a:off x="11898530" y="517674"/>
            <a:ext cx="809760" cy="197971"/>
          </a:xfrm>
          <a:prstGeom prst="rect">
            <a:avLst/>
          </a:prstGeom>
        </p:spPr>
        <p:txBody>
          <a:bodyPr anchor="t" rtlCol="false" tIns="0" lIns="0" bIns="0" rIns="0">
            <a:spAutoFit/>
          </a:bodyPr>
          <a:lstStyle/>
          <a:p>
            <a:pPr>
              <a:lnSpc>
                <a:spcPts val="1680"/>
              </a:lnSpc>
              <a:spcBef>
                <a:spcPct val="0"/>
              </a:spcBef>
            </a:pPr>
            <a:r>
              <a:rPr lang="en-US" sz="1200">
                <a:solidFill>
                  <a:srgbClr val="1F2020"/>
                </a:solidFill>
                <a:latin typeface="Open Sans"/>
              </a:rPr>
              <a:t>Home</a:t>
            </a:r>
          </a:p>
        </p:txBody>
      </p:sp>
      <p:sp>
        <p:nvSpPr>
          <p:cNvPr name="TextBox 41" id="41"/>
          <p:cNvSpPr txBox="true"/>
          <p:nvPr/>
        </p:nvSpPr>
        <p:spPr>
          <a:xfrm rot="0">
            <a:off x="1727215" y="1167515"/>
            <a:ext cx="8615931" cy="2590510"/>
          </a:xfrm>
          <a:prstGeom prst="rect">
            <a:avLst/>
          </a:prstGeom>
        </p:spPr>
        <p:txBody>
          <a:bodyPr anchor="t" rtlCol="false" tIns="0" lIns="0" bIns="0" rIns="0">
            <a:spAutoFit/>
          </a:bodyPr>
          <a:lstStyle/>
          <a:p>
            <a:pPr>
              <a:lnSpc>
                <a:spcPts val="6722"/>
              </a:lnSpc>
            </a:pPr>
            <a:r>
              <a:rPr lang="en-US" sz="5745">
                <a:solidFill>
                  <a:srgbClr val="1F2020"/>
                </a:solidFill>
                <a:latin typeface="Poppins Bold"/>
              </a:rPr>
              <a:t>Các giai đoạn phát triển một ứng dụng Android</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969617" y="1306797"/>
            <a:ext cx="2690436" cy="2690436"/>
          </a:xfrm>
          <a:custGeom>
            <a:avLst/>
            <a:gdLst/>
            <a:ahLst/>
            <a:cxnLst/>
            <a:rect r="r" b="b" t="t" l="l"/>
            <a:pathLst>
              <a:path h="2690436" w="2690436">
                <a:moveTo>
                  <a:pt x="0" y="0"/>
                </a:moveTo>
                <a:lnTo>
                  <a:pt x="2690436" y="0"/>
                </a:lnTo>
                <a:lnTo>
                  <a:pt x="2690436" y="2690437"/>
                </a:lnTo>
                <a:lnTo>
                  <a:pt x="0" y="269043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3765624" y="5776141"/>
            <a:ext cx="2690436" cy="2690436"/>
          </a:xfrm>
          <a:custGeom>
            <a:avLst/>
            <a:gdLst/>
            <a:ahLst/>
            <a:cxnLst/>
            <a:rect r="r" b="b" t="t" l="l"/>
            <a:pathLst>
              <a:path h="2690436" w="2690436">
                <a:moveTo>
                  <a:pt x="0" y="0"/>
                </a:moveTo>
                <a:lnTo>
                  <a:pt x="2690437" y="0"/>
                </a:lnTo>
                <a:lnTo>
                  <a:pt x="2690437" y="2690436"/>
                </a:lnTo>
                <a:lnTo>
                  <a:pt x="0" y="269043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969617" y="5864838"/>
            <a:ext cx="2690436" cy="2690436"/>
          </a:xfrm>
          <a:custGeom>
            <a:avLst/>
            <a:gdLst/>
            <a:ahLst/>
            <a:cxnLst/>
            <a:rect r="r" b="b" t="t" l="l"/>
            <a:pathLst>
              <a:path h="2690436" w="2690436">
                <a:moveTo>
                  <a:pt x="0" y="0"/>
                </a:moveTo>
                <a:lnTo>
                  <a:pt x="2690436" y="0"/>
                </a:lnTo>
                <a:lnTo>
                  <a:pt x="2690436" y="2690437"/>
                </a:lnTo>
                <a:lnTo>
                  <a:pt x="0" y="269043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3765624" y="1306797"/>
            <a:ext cx="2690436" cy="2690436"/>
          </a:xfrm>
          <a:custGeom>
            <a:avLst/>
            <a:gdLst/>
            <a:ahLst/>
            <a:cxnLst/>
            <a:rect r="r" b="b" t="t" l="l"/>
            <a:pathLst>
              <a:path h="2690436" w="2690436">
                <a:moveTo>
                  <a:pt x="0" y="0"/>
                </a:moveTo>
                <a:lnTo>
                  <a:pt x="2690437" y="0"/>
                </a:lnTo>
                <a:lnTo>
                  <a:pt x="2690437" y="2690437"/>
                </a:lnTo>
                <a:lnTo>
                  <a:pt x="0" y="269043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7391198" y="2281996"/>
            <a:ext cx="3643280" cy="6184581"/>
          </a:xfrm>
          <a:custGeom>
            <a:avLst/>
            <a:gdLst/>
            <a:ahLst/>
            <a:cxnLst/>
            <a:rect r="r" b="b" t="t" l="l"/>
            <a:pathLst>
              <a:path h="6184581" w="3643280">
                <a:moveTo>
                  <a:pt x="0" y="0"/>
                </a:moveTo>
                <a:lnTo>
                  <a:pt x="3643281" y="0"/>
                </a:lnTo>
                <a:lnTo>
                  <a:pt x="3643281" y="6184581"/>
                </a:lnTo>
                <a:lnTo>
                  <a:pt x="0" y="618458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7" id="7"/>
          <p:cNvSpPr txBox="true"/>
          <p:nvPr/>
        </p:nvSpPr>
        <p:spPr>
          <a:xfrm rot="0">
            <a:off x="1969617" y="4400197"/>
            <a:ext cx="3681665" cy="843915"/>
          </a:xfrm>
          <a:prstGeom prst="rect">
            <a:avLst/>
          </a:prstGeom>
        </p:spPr>
        <p:txBody>
          <a:bodyPr anchor="t" rtlCol="false" tIns="0" lIns="0" bIns="0" rIns="0">
            <a:spAutoFit/>
          </a:bodyPr>
          <a:lstStyle/>
          <a:p>
            <a:pPr>
              <a:lnSpc>
                <a:spcPts val="3359"/>
              </a:lnSpc>
            </a:pPr>
            <a:r>
              <a:rPr lang="en-US" sz="2399">
                <a:solidFill>
                  <a:srgbClr val="1F2020"/>
                </a:solidFill>
                <a:latin typeface="Poppins Bold"/>
              </a:rPr>
              <a:t>Nguyễn Lý Đăng Khoa</a:t>
            </a:r>
          </a:p>
          <a:p>
            <a:pPr>
              <a:lnSpc>
                <a:spcPts val="3359"/>
              </a:lnSpc>
              <a:spcBef>
                <a:spcPct val="0"/>
              </a:spcBef>
            </a:pPr>
            <a:r>
              <a:rPr lang="en-US" sz="2399">
                <a:solidFill>
                  <a:srgbClr val="1F2020"/>
                </a:solidFill>
                <a:latin typeface="Poppins Bold"/>
              </a:rPr>
              <a:t>MSSV: 21522229</a:t>
            </a:r>
          </a:p>
        </p:txBody>
      </p:sp>
      <p:sp>
        <p:nvSpPr>
          <p:cNvPr name="TextBox 8" id="8"/>
          <p:cNvSpPr txBox="true"/>
          <p:nvPr/>
        </p:nvSpPr>
        <p:spPr>
          <a:xfrm rot="0">
            <a:off x="7391198" y="296948"/>
            <a:ext cx="4982921" cy="731752"/>
          </a:xfrm>
          <a:prstGeom prst="rect">
            <a:avLst/>
          </a:prstGeom>
        </p:spPr>
        <p:txBody>
          <a:bodyPr anchor="t" rtlCol="false" tIns="0" lIns="0" bIns="0" rIns="0">
            <a:spAutoFit/>
          </a:bodyPr>
          <a:lstStyle/>
          <a:p>
            <a:pPr>
              <a:lnSpc>
                <a:spcPts val="5336"/>
              </a:lnSpc>
            </a:pPr>
            <a:r>
              <a:rPr lang="en-US" sz="4560">
                <a:solidFill>
                  <a:srgbClr val="1F2020"/>
                </a:solidFill>
                <a:latin typeface="Poppins Bold"/>
              </a:rPr>
              <a:t>Thành viên</a:t>
            </a:r>
          </a:p>
        </p:txBody>
      </p:sp>
      <p:sp>
        <p:nvSpPr>
          <p:cNvPr name="TextBox 9" id="9"/>
          <p:cNvSpPr txBox="true"/>
          <p:nvPr/>
        </p:nvSpPr>
        <p:spPr>
          <a:xfrm rot="0">
            <a:off x="13270010" y="4232874"/>
            <a:ext cx="4133844" cy="843915"/>
          </a:xfrm>
          <a:prstGeom prst="rect">
            <a:avLst/>
          </a:prstGeom>
        </p:spPr>
        <p:txBody>
          <a:bodyPr anchor="t" rtlCol="false" tIns="0" lIns="0" bIns="0" rIns="0">
            <a:spAutoFit/>
          </a:bodyPr>
          <a:lstStyle/>
          <a:p>
            <a:pPr>
              <a:lnSpc>
                <a:spcPts val="3359"/>
              </a:lnSpc>
            </a:pPr>
            <a:r>
              <a:rPr lang="en-US" sz="2399">
                <a:solidFill>
                  <a:srgbClr val="1F2020"/>
                </a:solidFill>
                <a:latin typeface="Poppins Bold"/>
              </a:rPr>
              <a:t>Trương Công Quốc Triệu</a:t>
            </a:r>
          </a:p>
          <a:p>
            <a:pPr>
              <a:lnSpc>
                <a:spcPts val="3359"/>
              </a:lnSpc>
              <a:spcBef>
                <a:spcPct val="0"/>
              </a:spcBef>
            </a:pPr>
            <a:r>
              <a:rPr lang="en-US" sz="2399">
                <a:solidFill>
                  <a:srgbClr val="1F2020"/>
                </a:solidFill>
                <a:latin typeface="Poppins Bold"/>
              </a:rPr>
              <a:t>MSSV: 21522714</a:t>
            </a:r>
          </a:p>
        </p:txBody>
      </p:sp>
      <p:sp>
        <p:nvSpPr>
          <p:cNvPr name="TextBox 10" id="10"/>
          <p:cNvSpPr txBox="true"/>
          <p:nvPr/>
        </p:nvSpPr>
        <p:spPr>
          <a:xfrm rot="0">
            <a:off x="1969617" y="8856980"/>
            <a:ext cx="3681665" cy="843915"/>
          </a:xfrm>
          <a:prstGeom prst="rect">
            <a:avLst/>
          </a:prstGeom>
        </p:spPr>
        <p:txBody>
          <a:bodyPr anchor="t" rtlCol="false" tIns="0" lIns="0" bIns="0" rIns="0">
            <a:spAutoFit/>
          </a:bodyPr>
          <a:lstStyle/>
          <a:p>
            <a:pPr>
              <a:lnSpc>
                <a:spcPts val="3359"/>
              </a:lnSpc>
            </a:pPr>
            <a:r>
              <a:rPr lang="en-US" sz="2399">
                <a:solidFill>
                  <a:srgbClr val="1F2020"/>
                </a:solidFill>
                <a:latin typeface="Poppins Bold"/>
              </a:rPr>
              <a:t>Nguyễn Trần Gia Kiệt</a:t>
            </a:r>
          </a:p>
          <a:p>
            <a:pPr>
              <a:lnSpc>
                <a:spcPts val="3359"/>
              </a:lnSpc>
              <a:spcBef>
                <a:spcPct val="0"/>
              </a:spcBef>
            </a:pPr>
            <a:r>
              <a:rPr lang="en-US" sz="2399">
                <a:solidFill>
                  <a:srgbClr val="1F2020"/>
                </a:solidFill>
                <a:latin typeface="Poppins Bold"/>
              </a:rPr>
              <a:t>MSSV: 21522258</a:t>
            </a:r>
          </a:p>
        </p:txBody>
      </p:sp>
      <p:sp>
        <p:nvSpPr>
          <p:cNvPr name="TextBox 11" id="11"/>
          <p:cNvSpPr txBox="true"/>
          <p:nvPr/>
        </p:nvSpPr>
        <p:spPr>
          <a:xfrm rot="0">
            <a:off x="13577635" y="8856980"/>
            <a:ext cx="3681665" cy="843915"/>
          </a:xfrm>
          <a:prstGeom prst="rect">
            <a:avLst/>
          </a:prstGeom>
        </p:spPr>
        <p:txBody>
          <a:bodyPr anchor="t" rtlCol="false" tIns="0" lIns="0" bIns="0" rIns="0">
            <a:spAutoFit/>
          </a:bodyPr>
          <a:lstStyle/>
          <a:p>
            <a:pPr>
              <a:lnSpc>
                <a:spcPts val="3359"/>
              </a:lnSpc>
            </a:pPr>
            <a:r>
              <a:rPr lang="en-US" sz="2399">
                <a:solidFill>
                  <a:srgbClr val="1F2020"/>
                </a:solidFill>
                <a:latin typeface="Poppins Bold"/>
              </a:rPr>
              <a:t>Vương Thanh Linh</a:t>
            </a:r>
          </a:p>
          <a:p>
            <a:pPr>
              <a:lnSpc>
                <a:spcPts val="3359"/>
              </a:lnSpc>
              <a:spcBef>
                <a:spcPct val="0"/>
              </a:spcBef>
            </a:pPr>
            <a:r>
              <a:rPr lang="en-US" sz="2399">
                <a:solidFill>
                  <a:srgbClr val="1F2020"/>
                </a:solidFill>
                <a:latin typeface="Poppins Bold"/>
              </a:rPr>
              <a:t>MSSV: 21521082</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673429" y="486649"/>
            <a:ext cx="274427" cy="260019"/>
          </a:xfrm>
          <a:custGeom>
            <a:avLst/>
            <a:gdLst/>
            <a:ahLst/>
            <a:cxnLst/>
            <a:rect r="r" b="b" t="t" l="l"/>
            <a:pathLst>
              <a:path h="260019" w="274427">
                <a:moveTo>
                  <a:pt x="0" y="0"/>
                </a:moveTo>
                <a:lnTo>
                  <a:pt x="274427" y="0"/>
                </a:lnTo>
                <a:lnTo>
                  <a:pt x="274427" y="260020"/>
                </a:lnTo>
                <a:lnTo>
                  <a:pt x="0" y="26002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8177932" y="8597752"/>
            <a:ext cx="110068" cy="660548"/>
            <a:chOff x="0" y="0"/>
            <a:chExt cx="28989" cy="173972"/>
          </a:xfrm>
        </p:grpSpPr>
        <p:sp>
          <p:nvSpPr>
            <p:cNvPr name="Freeform 4" id="4"/>
            <p:cNvSpPr/>
            <p:nvPr/>
          </p:nvSpPr>
          <p:spPr>
            <a:xfrm flipH="false" flipV="false" rot="0">
              <a:off x="0" y="0"/>
              <a:ext cx="28989" cy="173972"/>
            </a:xfrm>
            <a:custGeom>
              <a:avLst/>
              <a:gdLst/>
              <a:ahLst/>
              <a:cxnLst/>
              <a:rect r="r" b="b" t="t" l="l"/>
              <a:pathLst>
                <a:path h="173972" w="28989">
                  <a:moveTo>
                    <a:pt x="0" y="0"/>
                  </a:moveTo>
                  <a:lnTo>
                    <a:pt x="28989" y="0"/>
                  </a:lnTo>
                  <a:lnTo>
                    <a:pt x="28989" y="173972"/>
                  </a:lnTo>
                  <a:lnTo>
                    <a:pt x="0" y="173972"/>
                  </a:lnTo>
                  <a:close/>
                </a:path>
              </a:pathLst>
            </a:custGeom>
            <a:solidFill>
              <a:srgbClr val="335ACF"/>
            </a:solidFill>
          </p:spPr>
        </p:sp>
        <p:sp>
          <p:nvSpPr>
            <p:cNvPr name="TextBox 5" id="5"/>
            <p:cNvSpPr txBox="true"/>
            <p:nvPr/>
          </p:nvSpPr>
          <p:spPr>
            <a:xfrm>
              <a:off x="0" y="-38100"/>
              <a:ext cx="28989" cy="212072"/>
            </a:xfrm>
            <a:prstGeom prst="rect">
              <a:avLst/>
            </a:prstGeom>
          </p:spPr>
          <p:txBody>
            <a:bodyPr anchor="ctr" rtlCol="false" tIns="50800" lIns="50800" bIns="50800" rIns="50800"/>
            <a:lstStyle/>
            <a:p>
              <a:pPr algn="ctr">
                <a:lnSpc>
                  <a:spcPts val="2659"/>
                </a:lnSpc>
              </a:pPr>
            </a:p>
          </p:txBody>
        </p:sp>
      </p:grpSp>
      <p:grpSp>
        <p:nvGrpSpPr>
          <p:cNvPr name="Group 6" id="6"/>
          <p:cNvGrpSpPr>
            <a:grpSpLocks noChangeAspect="true"/>
          </p:cNvGrpSpPr>
          <p:nvPr/>
        </p:nvGrpSpPr>
        <p:grpSpPr>
          <a:xfrm rot="0">
            <a:off x="2586864" y="2135091"/>
            <a:ext cx="3040836" cy="6016817"/>
            <a:chOff x="0" y="0"/>
            <a:chExt cx="2620010" cy="5184140"/>
          </a:xfrm>
        </p:grpSpPr>
        <p:sp>
          <p:nvSpPr>
            <p:cNvPr name="Freeform 7" id="7"/>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8" id="8"/>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4"/>
              <a:stretch>
                <a:fillRect l="-123362" t="0" r="-123362" b="0"/>
              </a:stretch>
            </a:blipFill>
          </p:spPr>
        </p:sp>
        <p:sp>
          <p:nvSpPr>
            <p:cNvPr name="Freeform 9" id="9"/>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name="Freeform 10" id="10"/>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name="Freeform 11" id="11"/>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name="Freeform 12" id="12"/>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name="Freeform 13" id="13"/>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name="Freeform 14" id="14"/>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name="Freeform 15" id="15"/>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sp>
        <p:nvSpPr>
          <p:cNvPr name="Freeform 16" id="16"/>
          <p:cNvSpPr/>
          <p:nvPr/>
        </p:nvSpPr>
        <p:spPr>
          <a:xfrm flipH="false" flipV="false" rot="0">
            <a:off x="6935857" y="2725358"/>
            <a:ext cx="9958180" cy="3873892"/>
          </a:xfrm>
          <a:custGeom>
            <a:avLst/>
            <a:gdLst/>
            <a:ahLst/>
            <a:cxnLst/>
            <a:rect r="r" b="b" t="t" l="l"/>
            <a:pathLst>
              <a:path h="3873892" w="9958180">
                <a:moveTo>
                  <a:pt x="0" y="0"/>
                </a:moveTo>
                <a:lnTo>
                  <a:pt x="9958181" y="0"/>
                </a:lnTo>
                <a:lnTo>
                  <a:pt x="9958181" y="3873892"/>
                </a:lnTo>
                <a:lnTo>
                  <a:pt x="0" y="3873892"/>
                </a:lnTo>
                <a:lnTo>
                  <a:pt x="0" y="0"/>
                </a:lnTo>
                <a:close/>
              </a:path>
            </a:pathLst>
          </a:custGeom>
          <a:blipFill>
            <a:blip r:embed="rId5"/>
            <a:stretch>
              <a:fillRect l="0" t="0" r="0" b="0"/>
            </a:stretch>
          </a:blipFill>
        </p:spPr>
      </p:sp>
      <p:sp>
        <p:nvSpPr>
          <p:cNvPr name="TextBox 17" id="17"/>
          <p:cNvSpPr txBox="true"/>
          <p:nvPr/>
        </p:nvSpPr>
        <p:spPr>
          <a:xfrm rot="0">
            <a:off x="1039108" y="517674"/>
            <a:ext cx="1547756" cy="197971"/>
          </a:xfrm>
          <a:prstGeom prst="rect">
            <a:avLst/>
          </a:prstGeom>
        </p:spPr>
        <p:txBody>
          <a:bodyPr anchor="t" rtlCol="false" tIns="0" lIns="0" bIns="0" rIns="0">
            <a:spAutoFit/>
          </a:bodyPr>
          <a:lstStyle/>
          <a:p>
            <a:pPr>
              <a:lnSpc>
                <a:spcPts val="1680"/>
              </a:lnSpc>
              <a:spcBef>
                <a:spcPct val="0"/>
              </a:spcBef>
            </a:pPr>
            <a:r>
              <a:rPr lang="en-US" sz="1200">
                <a:solidFill>
                  <a:srgbClr val="1F2020"/>
                </a:solidFill>
                <a:latin typeface="Open Sans"/>
              </a:rPr>
              <a:t>Studio Shodwe</a:t>
            </a:r>
          </a:p>
        </p:txBody>
      </p:sp>
      <p:sp>
        <p:nvSpPr>
          <p:cNvPr name="TextBox 18" id="18"/>
          <p:cNvSpPr txBox="true"/>
          <p:nvPr/>
        </p:nvSpPr>
        <p:spPr>
          <a:xfrm rot="0">
            <a:off x="9144000" y="1403340"/>
            <a:ext cx="6387290" cy="731752"/>
          </a:xfrm>
          <a:prstGeom prst="rect">
            <a:avLst/>
          </a:prstGeom>
        </p:spPr>
        <p:txBody>
          <a:bodyPr anchor="t" rtlCol="false" tIns="0" lIns="0" bIns="0" rIns="0">
            <a:spAutoFit/>
          </a:bodyPr>
          <a:lstStyle/>
          <a:p>
            <a:pPr>
              <a:lnSpc>
                <a:spcPts val="5336"/>
              </a:lnSpc>
            </a:pPr>
            <a:r>
              <a:rPr lang="en-US" sz="4560">
                <a:solidFill>
                  <a:srgbClr val="1F2020"/>
                </a:solidFill>
                <a:latin typeface="Poppins Bold"/>
              </a:rPr>
              <a:t>Thiết lập môi trường</a:t>
            </a:r>
          </a:p>
        </p:txBody>
      </p:sp>
      <p:sp>
        <p:nvSpPr>
          <p:cNvPr name="TextBox 19" id="19"/>
          <p:cNvSpPr txBox="true"/>
          <p:nvPr/>
        </p:nvSpPr>
        <p:spPr>
          <a:xfrm rot="0">
            <a:off x="8292225" y="6908084"/>
            <a:ext cx="7647115" cy="2491106"/>
          </a:xfrm>
          <a:prstGeom prst="rect">
            <a:avLst/>
          </a:prstGeom>
        </p:spPr>
        <p:txBody>
          <a:bodyPr anchor="t" rtlCol="false" tIns="0" lIns="0" bIns="0" rIns="0">
            <a:spAutoFit/>
          </a:bodyPr>
          <a:lstStyle/>
          <a:p>
            <a:pPr>
              <a:lnSpc>
                <a:spcPts val="3919"/>
              </a:lnSpc>
              <a:spcBef>
                <a:spcPct val="0"/>
              </a:spcBef>
            </a:pPr>
            <a:r>
              <a:rPr lang="en-US" sz="2799">
                <a:solidFill>
                  <a:srgbClr val="1F2020"/>
                </a:solidFill>
                <a:latin typeface="Poppins"/>
              </a:rPr>
              <a:t>Đây là bước đầu tiên của quá trình phát triển ứng dụng Android. Để biết thêm thông tin chi tiết, hãy xem </a:t>
            </a:r>
            <a:r>
              <a:rPr lang="en-US" sz="2799" u="sng">
                <a:solidFill>
                  <a:srgbClr val="1F2020"/>
                </a:solidFill>
                <a:latin typeface="Poppins"/>
                <a:hlinkClick r:id="rId6" tooltip="https://developer.android.com/studio?hl=vi"/>
              </a:rPr>
              <a:t>trang cài đặt Android Studio</a:t>
            </a:r>
            <a:r>
              <a:rPr lang="en-US" sz="2799">
                <a:solidFill>
                  <a:srgbClr val="1F2020"/>
                </a:solidFill>
                <a:latin typeface="Poppins"/>
              </a:rPr>
              <a:t> và hướng dẫn </a:t>
            </a:r>
            <a:r>
              <a:rPr lang="en-US" sz="2799" u="sng">
                <a:solidFill>
                  <a:srgbClr val="1F2020"/>
                </a:solidFill>
                <a:latin typeface="Poppins"/>
                <a:hlinkClick r:id="rId7" tooltip="https://developer.android.com/studio/projects/create-project?hl=vi"/>
              </a:rPr>
              <a:t>tạo một dự án</a:t>
            </a:r>
            <a:r>
              <a:rPr lang="en-US" sz="2799">
                <a:solidFill>
                  <a:srgbClr val="1F2020"/>
                </a:solidFill>
                <a:latin typeface="Poppins"/>
              </a:rPr>
              <a:t>.</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293116" y="565634"/>
            <a:ext cx="397367" cy="28996"/>
            <a:chOff x="0" y="0"/>
            <a:chExt cx="128243" cy="9358"/>
          </a:xfrm>
        </p:grpSpPr>
        <p:sp>
          <p:nvSpPr>
            <p:cNvPr name="Freeform 3" id="3"/>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solidFill>
              <a:srgbClr val="335ACF"/>
            </a:solidFill>
          </p:spPr>
        </p:sp>
        <p:sp>
          <p:nvSpPr>
            <p:cNvPr name="TextBox 4" id="4"/>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7293116" y="657737"/>
            <a:ext cx="397367" cy="28996"/>
            <a:chOff x="0" y="0"/>
            <a:chExt cx="128243" cy="9358"/>
          </a:xfrm>
        </p:grpSpPr>
        <p:sp>
          <p:nvSpPr>
            <p:cNvPr name="Freeform 6" id="6"/>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solidFill>
              <a:srgbClr val="335ACF"/>
            </a:solidFill>
          </p:spPr>
        </p:sp>
        <p:sp>
          <p:nvSpPr>
            <p:cNvPr name="TextBox 7" id="7"/>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673429" y="486649"/>
            <a:ext cx="274427" cy="260019"/>
          </a:xfrm>
          <a:custGeom>
            <a:avLst/>
            <a:gdLst/>
            <a:ahLst/>
            <a:cxnLst/>
            <a:rect r="r" b="b" t="t" l="l"/>
            <a:pathLst>
              <a:path h="260019" w="274427">
                <a:moveTo>
                  <a:pt x="0" y="0"/>
                </a:moveTo>
                <a:lnTo>
                  <a:pt x="274427" y="0"/>
                </a:lnTo>
                <a:lnTo>
                  <a:pt x="274427" y="260020"/>
                </a:lnTo>
                <a:lnTo>
                  <a:pt x="0" y="26002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9" id="9"/>
          <p:cNvGrpSpPr/>
          <p:nvPr/>
        </p:nvGrpSpPr>
        <p:grpSpPr>
          <a:xfrm rot="0">
            <a:off x="18177932" y="8597752"/>
            <a:ext cx="110068" cy="660548"/>
            <a:chOff x="0" y="0"/>
            <a:chExt cx="28989" cy="173972"/>
          </a:xfrm>
        </p:grpSpPr>
        <p:sp>
          <p:nvSpPr>
            <p:cNvPr name="Freeform 10" id="10"/>
            <p:cNvSpPr/>
            <p:nvPr/>
          </p:nvSpPr>
          <p:spPr>
            <a:xfrm flipH="false" flipV="false" rot="0">
              <a:off x="0" y="0"/>
              <a:ext cx="28989" cy="173972"/>
            </a:xfrm>
            <a:custGeom>
              <a:avLst/>
              <a:gdLst/>
              <a:ahLst/>
              <a:cxnLst/>
              <a:rect r="r" b="b" t="t" l="l"/>
              <a:pathLst>
                <a:path h="173972" w="28989">
                  <a:moveTo>
                    <a:pt x="0" y="0"/>
                  </a:moveTo>
                  <a:lnTo>
                    <a:pt x="28989" y="0"/>
                  </a:lnTo>
                  <a:lnTo>
                    <a:pt x="28989" y="173972"/>
                  </a:lnTo>
                  <a:lnTo>
                    <a:pt x="0" y="173972"/>
                  </a:lnTo>
                  <a:close/>
                </a:path>
              </a:pathLst>
            </a:custGeom>
            <a:solidFill>
              <a:srgbClr val="335ACF"/>
            </a:solidFill>
          </p:spPr>
        </p:sp>
        <p:sp>
          <p:nvSpPr>
            <p:cNvPr name="TextBox 11" id="11"/>
            <p:cNvSpPr txBox="true"/>
            <p:nvPr/>
          </p:nvSpPr>
          <p:spPr>
            <a:xfrm>
              <a:off x="0" y="-38100"/>
              <a:ext cx="28989" cy="212072"/>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2065595" y="2286766"/>
            <a:ext cx="1042538" cy="47625"/>
            <a:chOff x="0" y="0"/>
            <a:chExt cx="274578" cy="12543"/>
          </a:xfrm>
        </p:grpSpPr>
        <p:sp>
          <p:nvSpPr>
            <p:cNvPr name="Freeform 13" id="13"/>
            <p:cNvSpPr/>
            <p:nvPr/>
          </p:nvSpPr>
          <p:spPr>
            <a:xfrm flipH="false" flipV="false" rot="0">
              <a:off x="0" y="0"/>
              <a:ext cx="274578" cy="12543"/>
            </a:xfrm>
            <a:custGeom>
              <a:avLst/>
              <a:gdLst/>
              <a:ahLst/>
              <a:cxnLst/>
              <a:rect r="r" b="b" t="t" l="l"/>
              <a:pathLst>
                <a:path h="12543" w="274578">
                  <a:moveTo>
                    <a:pt x="6272" y="0"/>
                  </a:moveTo>
                  <a:lnTo>
                    <a:pt x="268306" y="0"/>
                  </a:lnTo>
                  <a:cubicBezTo>
                    <a:pt x="269970" y="0"/>
                    <a:pt x="271565" y="661"/>
                    <a:pt x="272741" y="1837"/>
                  </a:cubicBezTo>
                  <a:cubicBezTo>
                    <a:pt x="273917" y="3013"/>
                    <a:pt x="274578" y="4608"/>
                    <a:pt x="274578" y="6272"/>
                  </a:cubicBezTo>
                  <a:lnTo>
                    <a:pt x="274578" y="6272"/>
                  </a:lnTo>
                  <a:cubicBezTo>
                    <a:pt x="274578" y="7935"/>
                    <a:pt x="273917" y="9530"/>
                    <a:pt x="272741" y="10706"/>
                  </a:cubicBezTo>
                  <a:cubicBezTo>
                    <a:pt x="271565" y="11882"/>
                    <a:pt x="269970" y="12543"/>
                    <a:pt x="268306" y="12543"/>
                  </a:cubicBezTo>
                  <a:lnTo>
                    <a:pt x="6272" y="12543"/>
                  </a:lnTo>
                  <a:cubicBezTo>
                    <a:pt x="4608" y="12543"/>
                    <a:pt x="3013" y="11882"/>
                    <a:pt x="1837" y="10706"/>
                  </a:cubicBezTo>
                  <a:cubicBezTo>
                    <a:pt x="661" y="9530"/>
                    <a:pt x="0" y="7935"/>
                    <a:pt x="0" y="6272"/>
                  </a:cubicBezTo>
                  <a:lnTo>
                    <a:pt x="0" y="6272"/>
                  </a:lnTo>
                  <a:cubicBezTo>
                    <a:pt x="0" y="4608"/>
                    <a:pt x="661" y="3013"/>
                    <a:pt x="1837" y="1837"/>
                  </a:cubicBezTo>
                  <a:cubicBezTo>
                    <a:pt x="3013" y="661"/>
                    <a:pt x="4608" y="0"/>
                    <a:pt x="6272" y="0"/>
                  </a:cubicBezTo>
                  <a:close/>
                </a:path>
              </a:pathLst>
            </a:custGeom>
            <a:solidFill>
              <a:srgbClr val="335ACF"/>
            </a:solidFill>
          </p:spPr>
        </p:sp>
        <p:sp>
          <p:nvSpPr>
            <p:cNvPr name="TextBox 14" id="14"/>
            <p:cNvSpPr txBox="true"/>
            <p:nvPr/>
          </p:nvSpPr>
          <p:spPr>
            <a:xfrm>
              <a:off x="0" y="-38100"/>
              <a:ext cx="274578" cy="50643"/>
            </a:xfrm>
            <a:prstGeom prst="rect">
              <a:avLst/>
            </a:prstGeom>
          </p:spPr>
          <p:txBody>
            <a:bodyPr anchor="ctr" rtlCol="false" tIns="50800" lIns="50800" bIns="50800" rIns="50800"/>
            <a:lstStyle/>
            <a:p>
              <a:pPr algn="ctr">
                <a:lnSpc>
                  <a:spcPts val="2659"/>
                </a:lnSpc>
              </a:pPr>
            </a:p>
          </p:txBody>
        </p:sp>
      </p:grpSp>
      <p:grpSp>
        <p:nvGrpSpPr>
          <p:cNvPr name="Group 15" id="15"/>
          <p:cNvGrpSpPr>
            <a:grpSpLocks noChangeAspect="true"/>
          </p:cNvGrpSpPr>
          <p:nvPr/>
        </p:nvGrpSpPr>
        <p:grpSpPr>
          <a:xfrm rot="0">
            <a:off x="1462782" y="2747084"/>
            <a:ext cx="3290700" cy="6511216"/>
            <a:chOff x="0" y="0"/>
            <a:chExt cx="2620010" cy="5184140"/>
          </a:xfrm>
        </p:grpSpPr>
        <p:sp>
          <p:nvSpPr>
            <p:cNvPr name="Freeform 16" id="16"/>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17" id="17"/>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4"/>
              <a:stretch>
                <a:fillRect l="-58351" t="0" r="-58351" b="0"/>
              </a:stretch>
            </a:blipFill>
          </p:spPr>
        </p:sp>
        <p:sp>
          <p:nvSpPr>
            <p:cNvPr name="Freeform 18" id="18"/>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name="Freeform 19" id="19"/>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name="Freeform 20" id="20"/>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name="Freeform 21" id="21"/>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name="Freeform 22" id="22"/>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name="Freeform 23" id="23"/>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name="Freeform 24" id="24"/>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sp>
        <p:nvSpPr>
          <p:cNvPr name="Freeform 25" id="25"/>
          <p:cNvSpPr/>
          <p:nvPr/>
        </p:nvSpPr>
        <p:spPr>
          <a:xfrm flipH="false" flipV="false" rot="0">
            <a:off x="1587695" y="4482254"/>
            <a:ext cx="3040875" cy="3040875"/>
          </a:xfrm>
          <a:custGeom>
            <a:avLst/>
            <a:gdLst/>
            <a:ahLst/>
            <a:cxnLst/>
            <a:rect r="r" b="b" t="t" l="l"/>
            <a:pathLst>
              <a:path h="3040875" w="3040875">
                <a:moveTo>
                  <a:pt x="0" y="0"/>
                </a:moveTo>
                <a:lnTo>
                  <a:pt x="3040875" y="0"/>
                </a:lnTo>
                <a:lnTo>
                  <a:pt x="3040875" y="3040875"/>
                </a:lnTo>
                <a:lnTo>
                  <a:pt x="0" y="304087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26" id="26"/>
          <p:cNvGrpSpPr>
            <a:grpSpLocks noChangeAspect="true"/>
          </p:cNvGrpSpPr>
          <p:nvPr/>
        </p:nvGrpSpPr>
        <p:grpSpPr>
          <a:xfrm rot="-2264793">
            <a:off x="15654068" y="6176904"/>
            <a:ext cx="4658921" cy="9218475"/>
            <a:chOff x="0" y="0"/>
            <a:chExt cx="2620010" cy="5184140"/>
          </a:xfrm>
        </p:grpSpPr>
        <p:sp>
          <p:nvSpPr>
            <p:cNvPr name="Freeform 27" id="27"/>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28" id="28"/>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4"/>
              <a:stretch>
                <a:fillRect l="-58351" t="0" r="-58351" b="0"/>
              </a:stretch>
            </a:blipFill>
          </p:spPr>
        </p:sp>
        <p:sp>
          <p:nvSpPr>
            <p:cNvPr name="Freeform 29" id="29"/>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name="Freeform 30" id="30"/>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name="Freeform 31" id="31"/>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name="Freeform 32" id="32"/>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name="Freeform 33" id="33"/>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name="Freeform 34" id="34"/>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name="Freeform 35" id="35"/>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pic>
        <p:nvPicPr>
          <p:cNvPr name="Picture 36" id="36"/>
          <p:cNvPicPr>
            <a:picLocks noChangeAspect="true"/>
          </p:cNvPicPr>
          <p:nvPr/>
        </p:nvPicPr>
        <p:blipFill>
          <a:blip r:embed="rId7"/>
          <a:srcRect l="0" t="0" r="0" b="0"/>
          <a:stretch>
            <a:fillRect/>
          </a:stretch>
        </p:blipFill>
        <p:spPr>
          <a:xfrm flipH="false" flipV="false" rot="-2325679">
            <a:off x="14613642" y="7261143"/>
            <a:ext cx="3564290" cy="2673218"/>
          </a:xfrm>
          <a:prstGeom prst="rect">
            <a:avLst/>
          </a:prstGeom>
        </p:spPr>
      </p:pic>
      <p:sp>
        <p:nvSpPr>
          <p:cNvPr name="TextBox 37" id="37"/>
          <p:cNvSpPr txBox="true"/>
          <p:nvPr/>
        </p:nvSpPr>
        <p:spPr>
          <a:xfrm rot="0">
            <a:off x="1039108" y="517674"/>
            <a:ext cx="1547756" cy="197971"/>
          </a:xfrm>
          <a:prstGeom prst="rect">
            <a:avLst/>
          </a:prstGeom>
        </p:spPr>
        <p:txBody>
          <a:bodyPr anchor="t" rtlCol="false" tIns="0" lIns="0" bIns="0" rIns="0">
            <a:spAutoFit/>
          </a:bodyPr>
          <a:lstStyle/>
          <a:p>
            <a:pPr>
              <a:lnSpc>
                <a:spcPts val="1680"/>
              </a:lnSpc>
              <a:spcBef>
                <a:spcPct val="0"/>
              </a:spcBef>
            </a:pPr>
            <a:r>
              <a:rPr lang="en-US" sz="1200">
                <a:solidFill>
                  <a:srgbClr val="1F2020"/>
                </a:solidFill>
                <a:latin typeface="Open Sans"/>
              </a:rPr>
              <a:t>Studio Shodwe</a:t>
            </a:r>
          </a:p>
        </p:txBody>
      </p:sp>
      <p:sp>
        <p:nvSpPr>
          <p:cNvPr name="TextBox 38" id="38"/>
          <p:cNvSpPr txBox="true"/>
          <p:nvPr/>
        </p:nvSpPr>
        <p:spPr>
          <a:xfrm rot="0">
            <a:off x="15940842" y="517674"/>
            <a:ext cx="978460" cy="197971"/>
          </a:xfrm>
          <a:prstGeom prst="rect">
            <a:avLst/>
          </a:prstGeom>
        </p:spPr>
        <p:txBody>
          <a:bodyPr anchor="t" rtlCol="false" tIns="0" lIns="0" bIns="0" rIns="0">
            <a:spAutoFit/>
          </a:bodyPr>
          <a:lstStyle/>
          <a:p>
            <a:pPr>
              <a:lnSpc>
                <a:spcPts val="1680"/>
              </a:lnSpc>
              <a:spcBef>
                <a:spcPct val="0"/>
              </a:spcBef>
            </a:pPr>
            <a:r>
              <a:rPr lang="en-US" sz="1200">
                <a:solidFill>
                  <a:srgbClr val="1F2020"/>
                </a:solidFill>
                <a:latin typeface="Open Sans"/>
              </a:rPr>
              <a:t>Contact</a:t>
            </a:r>
          </a:p>
        </p:txBody>
      </p:sp>
      <p:sp>
        <p:nvSpPr>
          <p:cNvPr name="TextBox 39" id="39"/>
          <p:cNvSpPr txBox="true"/>
          <p:nvPr/>
        </p:nvSpPr>
        <p:spPr>
          <a:xfrm rot="0">
            <a:off x="14385046" y="517674"/>
            <a:ext cx="1060497" cy="197971"/>
          </a:xfrm>
          <a:prstGeom prst="rect">
            <a:avLst/>
          </a:prstGeom>
        </p:spPr>
        <p:txBody>
          <a:bodyPr anchor="t" rtlCol="false" tIns="0" lIns="0" bIns="0" rIns="0">
            <a:spAutoFit/>
          </a:bodyPr>
          <a:lstStyle/>
          <a:p>
            <a:pPr>
              <a:lnSpc>
                <a:spcPts val="1680"/>
              </a:lnSpc>
              <a:spcBef>
                <a:spcPct val="0"/>
              </a:spcBef>
            </a:pPr>
            <a:r>
              <a:rPr lang="en-US" sz="1200">
                <a:solidFill>
                  <a:srgbClr val="1F2020"/>
                </a:solidFill>
                <a:latin typeface="Open Sans"/>
              </a:rPr>
              <a:t>About Us</a:t>
            </a:r>
          </a:p>
        </p:txBody>
      </p:sp>
      <p:sp>
        <p:nvSpPr>
          <p:cNvPr name="TextBox 40" id="40"/>
          <p:cNvSpPr txBox="true"/>
          <p:nvPr/>
        </p:nvSpPr>
        <p:spPr>
          <a:xfrm rot="0">
            <a:off x="13154289" y="517674"/>
            <a:ext cx="735456" cy="197971"/>
          </a:xfrm>
          <a:prstGeom prst="rect">
            <a:avLst/>
          </a:prstGeom>
        </p:spPr>
        <p:txBody>
          <a:bodyPr anchor="t" rtlCol="false" tIns="0" lIns="0" bIns="0" rIns="0">
            <a:spAutoFit/>
          </a:bodyPr>
          <a:lstStyle/>
          <a:p>
            <a:pPr>
              <a:lnSpc>
                <a:spcPts val="1680"/>
              </a:lnSpc>
              <a:spcBef>
                <a:spcPct val="0"/>
              </a:spcBef>
            </a:pPr>
            <a:r>
              <a:rPr lang="en-US" sz="1200">
                <a:solidFill>
                  <a:srgbClr val="1F2020"/>
                </a:solidFill>
                <a:latin typeface="Open Sans"/>
              </a:rPr>
              <a:t>Photo</a:t>
            </a:r>
          </a:p>
        </p:txBody>
      </p:sp>
      <p:sp>
        <p:nvSpPr>
          <p:cNvPr name="TextBox 41" id="41"/>
          <p:cNvSpPr txBox="true"/>
          <p:nvPr/>
        </p:nvSpPr>
        <p:spPr>
          <a:xfrm rot="0">
            <a:off x="11898530" y="517674"/>
            <a:ext cx="809760" cy="197971"/>
          </a:xfrm>
          <a:prstGeom prst="rect">
            <a:avLst/>
          </a:prstGeom>
        </p:spPr>
        <p:txBody>
          <a:bodyPr anchor="t" rtlCol="false" tIns="0" lIns="0" bIns="0" rIns="0">
            <a:spAutoFit/>
          </a:bodyPr>
          <a:lstStyle/>
          <a:p>
            <a:pPr>
              <a:lnSpc>
                <a:spcPts val="1680"/>
              </a:lnSpc>
              <a:spcBef>
                <a:spcPct val="0"/>
              </a:spcBef>
            </a:pPr>
            <a:r>
              <a:rPr lang="en-US" sz="1200">
                <a:solidFill>
                  <a:srgbClr val="1F2020"/>
                </a:solidFill>
                <a:latin typeface="Open Sans"/>
              </a:rPr>
              <a:t>Home</a:t>
            </a:r>
          </a:p>
        </p:txBody>
      </p:sp>
      <p:sp>
        <p:nvSpPr>
          <p:cNvPr name="TextBox 42" id="42"/>
          <p:cNvSpPr txBox="true"/>
          <p:nvPr/>
        </p:nvSpPr>
        <p:spPr>
          <a:xfrm rot="0">
            <a:off x="2070960" y="1555014"/>
            <a:ext cx="13126078" cy="731752"/>
          </a:xfrm>
          <a:prstGeom prst="rect">
            <a:avLst/>
          </a:prstGeom>
        </p:spPr>
        <p:txBody>
          <a:bodyPr anchor="t" rtlCol="false" tIns="0" lIns="0" bIns="0" rIns="0">
            <a:spAutoFit/>
          </a:bodyPr>
          <a:lstStyle/>
          <a:p>
            <a:pPr>
              <a:lnSpc>
                <a:spcPts val="5336"/>
              </a:lnSpc>
            </a:pPr>
            <a:r>
              <a:rPr lang="en-US" sz="4560">
                <a:solidFill>
                  <a:srgbClr val="1F2020"/>
                </a:solidFill>
                <a:latin typeface="Poppins Bold"/>
              </a:rPr>
              <a:t>Lên ý tưởng - Phân tích - thiết kế</a:t>
            </a:r>
          </a:p>
        </p:txBody>
      </p:sp>
      <p:sp>
        <p:nvSpPr>
          <p:cNvPr name="TextBox 43" id="43"/>
          <p:cNvSpPr txBox="true"/>
          <p:nvPr/>
        </p:nvSpPr>
        <p:spPr>
          <a:xfrm rot="0">
            <a:off x="6329116" y="3473625"/>
            <a:ext cx="7192902" cy="3576406"/>
          </a:xfrm>
          <a:prstGeom prst="rect">
            <a:avLst/>
          </a:prstGeom>
        </p:spPr>
        <p:txBody>
          <a:bodyPr anchor="t" rtlCol="false" tIns="0" lIns="0" bIns="0" rIns="0">
            <a:spAutoFit/>
          </a:bodyPr>
          <a:lstStyle/>
          <a:p>
            <a:pPr>
              <a:lnSpc>
                <a:spcPts val="1276"/>
              </a:lnSpc>
            </a:pPr>
          </a:p>
          <a:p>
            <a:pPr marL="609725" indent="-304863" lvl="1">
              <a:lnSpc>
                <a:spcPts val="5535"/>
              </a:lnSpc>
              <a:buFont typeface="Arial"/>
              <a:buChar char="•"/>
            </a:pPr>
            <a:r>
              <a:rPr lang="en-US" sz="2824" spc="22">
                <a:solidFill>
                  <a:srgbClr val="1F2020"/>
                </a:solidFill>
                <a:latin typeface="Poppins"/>
              </a:rPr>
              <a:t>Xác định yêu cầu người dùng</a:t>
            </a:r>
          </a:p>
          <a:p>
            <a:pPr marL="609725" indent="-304863" lvl="1">
              <a:lnSpc>
                <a:spcPts val="5535"/>
              </a:lnSpc>
              <a:buFont typeface="Arial"/>
              <a:buChar char="•"/>
            </a:pPr>
            <a:r>
              <a:rPr lang="en-US" sz="2824" spc="22">
                <a:solidFill>
                  <a:srgbClr val="1F2020"/>
                </a:solidFill>
                <a:latin typeface="Poppins"/>
              </a:rPr>
              <a:t>Thiết lập mục tiêu ứng dụng</a:t>
            </a:r>
          </a:p>
          <a:p>
            <a:pPr marL="609725" indent="-304863" lvl="1">
              <a:lnSpc>
                <a:spcPts val="5535"/>
              </a:lnSpc>
              <a:buFont typeface="Arial"/>
              <a:buChar char="•"/>
            </a:pPr>
            <a:r>
              <a:rPr lang="en-US" sz="2824" spc="22">
                <a:solidFill>
                  <a:srgbClr val="1F2020"/>
                </a:solidFill>
                <a:latin typeface="Poppins"/>
              </a:rPr>
              <a:t>Xác định các chức năng cần có</a:t>
            </a:r>
          </a:p>
          <a:p>
            <a:pPr marL="609725" indent="-304863" lvl="1">
              <a:lnSpc>
                <a:spcPts val="5535"/>
              </a:lnSpc>
              <a:buFont typeface="Arial"/>
              <a:buChar char="•"/>
            </a:pPr>
            <a:r>
              <a:rPr lang="en-US" sz="2824" spc="22">
                <a:solidFill>
                  <a:srgbClr val="1F2020"/>
                </a:solidFill>
                <a:latin typeface="Poppins"/>
              </a:rPr>
              <a:t>Thiết kế, xây dựng database</a:t>
            </a:r>
          </a:p>
          <a:p>
            <a:pPr marL="609725" indent="-304863" lvl="1">
              <a:lnSpc>
                <a:spcPts val="5535"/>
              </a:lnSpc>
              <a:buFont typeface="Arial"/>
              <a:buChar char="•"/>
            </a:pPr>
            <a:r>
              <a:rPr lang="en-US" sz="2824" spc="22">
                <a:solidFill>
                  <a:srgbClr val="1F2020"/>
                </a:solidFill>
                <a:latin typeface="Poppins"/>
              </a:rPr>
              <a:t>Thiết kế giao diện ban đầu</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293116" y="565634"/>
            <a:ext cx="397367" cy="28996"/>
            <a:chOff x="0" y="0"/>
            <a:chExt cx="128243" cy="9358"/>
          </a:xfrm>
        </p:grpSpPr>
        <p:sp>
          <p:nvSpPr>
            <p:cNvPr name="Freeform 3" id="3"/>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solidFill>
              <a:srgbClr val="335ACF"/>
            </a:solidFill>
          </p:spPr>
        </p:sp>
        <p:sp>
          <p:nvSpPr>
            <p:cNvPr name="TextBox 4" id="4"/>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7293116" y="657737"/>
            <a:ext cx="397367" cy="28996"/>
            <a:chOff x="0" y="0"/>
            <a:chExt cx="128243" cy="9358"/>
          </a:xfrm>
        </p:grpSpPr>
        <p:sp>
          <p:nvSpPr>
            <p:cNvPr name="Freeform 6" id="6"/>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solidFill>
              <a:srgbClr val="335ACF"/>
            </a:solidFill>
          </p:spPr>
        </p:sp>
        <p:sp>
          <p:nvSpPr>
            <p:cNvPr name="TextBox 7" id="7"/>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673429" y="486649"/>
            <a:ext cx="274427" cy="260019"/>
          </a:xfrm>
          <a:custGeom>
            <a:avLst/>
            <a:gdLst/>
            <a:ahLst/>
            <a:cxnLst/>
            <a:rect r="r" b="b" t="t" l="l"/>
            <a:pathLst>
              <a:path h="260019" w="274427">
                <a:moveTo>
                  <a:pt x="0" y="0"/>
                </a:moveTo>
                <a:lnTo>
                  <a:pt x="274427" y="0"/>
                </a:lnTo>
                <a:lnTo>
                  <a:pt x="274427" y="260020"/>
                </a:lnTo>
                <a:lnTo>
                  <a:pt x="0" y="26002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9" id="9"/>
          <p:cNvGrpSpPr/>
          <p:nvPr/>
        </p:nvGrpSpPr>
        <p:grpSpPr>
          <a:xfrm rot="0">
            <a:off x="18177932" y="8597752"/>
            <a:ext cx="110068" cy="660548"/>
            <a:chOff x="0" y="0"/>
            <a:chExt cx="28989" cy="173972"/>
          </a:xfrm>
        </p:grpSpPr>
        <p:sp>
          <p:nvSpPr>
            <p:cNvPr name="Freeform 10" id="10"/>
            <p:cNvSpPr/>
            <p:nvPr/>
          </p:nvSpPr>
          <p:spPr>
            <a:xfrm flipH="false" flipV="false" rot="0">
              <a:off x="0" y="0"/>
              <a:ext cx="28989" cy="173972"/>
            </a:xfrm>
            <a:custGeom>
              <a:avLst/>
              <a:gdLst/>
              <a:ahLst/>
              <a:cxnLst/>
              <a:rect r="r" b="b" t="t" l="l"/>
              <a:pathLst>
                <a:path h="173972" w="28989">
                  <a:moveTo>
                    <a:pt x="0" y="0"/>
                  </a:moveTo>
                  <a:lnTo>
                    <a:pt x="28989" y="0"/>
                  </a:lnTo>
                  <a:lnTo>
                    <a:pt x="28989" y="173972"/>
                  </a:lnTo>
                  <a:lnTo>
                    <a:pt x="0" y="173972"/>
                  </a:lnTo>
                  <a:close/>
                </a:path>
              </a:pathLst>
            </a:custGeom>
            <a:solidFill>
              <a:srgbClr val="335ACF"/>
            </a:solidFill>
          </p:spPr>
        </p:sp>
        <p:sp>
          <p:nvSpPr>
            <p:cNvPr name="TextBox 11" id="11"/>
            <p:cNvSpPr txBox="true"/>
            <p:nvPr/>
          </p:nvSpPr>
          <p:spPr>
            <a:xfrm>
              <a:off x="0" y="-38100"/>
              <a:ext cx="28989" cy="212072"/>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2065595" y="2286766"/>
            <a:ext cx="1042538" cy="47625"/>
            <a:chOff x="0" y="0"/>
            <a:chExt cx="274578" cy="12543"/>
          </a:xfrm>
        </p:grpSpPr>
        <p:sp>
          <p:nvSpPr>
            <p:cNvPr name="Freeform 13" id="13"/>
            <p:cNvSpPr/>
            <p:nvPr/>
          </p:nvSpPr>
          <p:spPr>
            <a:xfrm flipH="false" flipV="false" rot="0">
              <a:off x="0" y="0"/>
              <a:ext cx="274578" cy="12543"/>
            </a:xfrm>
            <a:custGeom>
              <a:avLst/>
              <a:gdLst/>
              <a:ahLst/>
              <a:cxnLst/>
              <a:rect r="r" b="b" t="t" l="l"/>
              <a:pathLst>
                <a:path h="12543" w="274578">
                  <a:moveTo>
                    <a:pt x="6272" y="0"/>
                  </a:moveTo>
                  <a:lnTo>
                    <a:pt x="268306" y="0"/>
                  </a:lnTo>
                  <a:cubicBezTo>
                    <a:pt x="269970" y="0"/>
                    <a:pt x="271565" y="661"/>
                    <a:pt x="272741" y="1837"/>
                  </a:cubicBezTo>
                  <a:cubicBezTo>
                    <a:pt x="273917" y="3013"/>
                    <a:pt x="274578" y="4608"/>
                    <a:pt x="274578" y="6272"/>
                  </a:cubicBezTo>
                  <a:lnTo>
                    <a:pt x="274578" y="6272"/>
                  </a:lnTo>
                  <a:cubicBezTo>
                    <a:pt x="274578" y="7935"/>
                    <a:pt x="273917" y="9530"/>
                    <a:pt x="272741" y="10706"/>
                  </a:cubicBezTo>
                  <a:cubicBezTo>
                    <a:pt x="271565" y="11882"/>
                    <a:pt x="269970" y="12543"/>
                    <a:pt x="268306" y="12543"/>
                  </a:cubicBezTo>
                  <a:lnTo>
                    <a:pt x="6272" y="12543"/>
                  </a:lnTo>
                  <a:cubicBezTo>
                    <a:pt x="4608" y="12543"/>
                    <a:pt x="3013" y="11882"/>
                    <a:pt x="1837" y="10706"/>
                  </a:cubicBezTo>
                  <a:cubicBezTo>
                    <a:pt x="661" y="9530"/>
                    <a:pt x="0" y="7935"/>
                    <a:pt x="0" y="6272"/>
                  </a:cubicBezTo>
                  <a:lnTo>
                    <a:pt x="0" y="6272"/>
                  </a:lnTo>
                  <a:cubicBezTo>
                    <a:pt x="0" y="4608"/>
                    <a:pt x="661" y="3013"/>
                    <a:pt x="1837" y="1837"/>
                  </a:cubicBezTo>
                  <a:cubicBezTo>
                    <a:pt x="3013" y="661"/>
                    <a:pt x="4608" y="0"/>
                    <a:pt x="6272" y="0"/>
                  </a:cubicBezTo>
                  <a:close/>
                </a:path>
              </a:pathLst>
            </a:custGeom>
            <a:solidFill>
              <a:srgbClr val="335ACF"/>
            </a:solidFill>
          </p:spPr>
        </p:sp>
        <p:sp>
          <p:nvSpPr>
            <p:cNvPr name="TextBox 14" id="14"/>
            <p:cNvSpPr txBox="true"/>
            <p:nvPr/>
          </p:nvSpPr>
          <p:spPr>
            <a:xfrm>
              <a:off x="0" y="-38100"/>
              <a:ext cx="274578" cy="50643"/>
            </a:xfrm>
            <a:prstGeom prst="rect">
              <a:avLst/>
            </a:prstGeom>
          </p:spPr>
          <p:txBody>
            <a:bodyPr anchor="ctr" rtlCol="false" tIns="50800" lIns="50800" bIns="50800" rIns="50800"/>
            <a:lstStyle/>
            <a:p>
              <a:pPr algn="ctr">
                <a:lnSpc>
                  <a:spcPts val="2659"/>
                </a:lnSpc>
              </a:pPr>
            </a:p>
          </p:txBody>
        </p:sp>
      </p:grpSp>
      <p:sp>
        <p:nvSpPr>
          <p:cNvPr name="Freeform 15" id="15"/>
          <p:cNvSpPr/>
          <p:nvPr/>
        </p:nvSpPr>
        <p:spPr>
          <a:xfrm flipH="false" flipV="false" rot="0">
            <a:off x="514537" y="3182116"/>
            <a:ext cx="8629463" cy="2062717"/>
          </a:xfrm>
          <a:custGeom>
            <a:avLst/>
            <a:gdLst/>
            <a:ahLst/>
            <a:cxnLst/>
            <a:rect r="r" b="b" t="t" l="l"/>
            <a:pathLst>
              <a:path h="2062717" w="8629463">
                <a:moveTo>
                  <a:pt x="0" y="0"/>
                </a:moveTo>
                <a:lnTo>
                  <a:pt x="8629463" y="0"/>
                </a:lnTo>
                <a:lnTo>
                  <a:pt x="8629463" y="2062717"/>
                </a:lnTo>
                <a:lnTo>
                  <a:pt x="0" y="2062717"/>
                </a:lnTo>
                <a:lnTo>
                  <a:pt x="0" y="0"/>
                </a:lnTo>
                <a:close/>
              </a:path>
            </a:pathLst>
          </a:custGeom>
          <a:blipFill>
            <a:blip r:embed="rId4"/>
            <a:stretch>
              <a:fillRect l="0" t="-1452" r="0" b="-1452"/>
            </a:stretch>
          </a:blipFill>
        </p:spPr>
      </p:sp>
      <p:sp>
        <p:nvSpPr>
          <p:cNvPr name="Freeform 16" id="16"/>
          <p:cNvSpPr/>
          <p:nvPr/>
        </p:nvSpPr>
        <p:spPr>
          <a:xfrm flipH="false" flipV="false" rot="0">
            <a:off x="9833541" y="3182116"/>
            <a:ext cx="7856941" cy="2919322"/>
          </a:xfrm>
          <a:custGeom>
            <a:avLst/>
            <a:gdLst/>
            <a:ahLst/>
            <a:cxnLst/>
            <a:rect r="r" b="b" t="t" l="l"/>
            <a:pathLst>
              <a:path h="2919322" w="7856941">
                <a:moveTo>
                  <a:pt x="0" y="0"/>
                </a:moveTo>
                <a:lnTo>
                  <a:pt x="7856941" y="0"/>
                </a:lnTo>
                <a:lnTo>
                  <a:pt x="7856941" y="2919322"/>
                </a:lnTo>
                <a:lnTo>
                  <a:pt x="0" y="2919322"/>
                </a:lnTo>
                <a:lnTo>
                  <a:pt x="0" y="0"/>
                </a:lnTo>
                <a:close/>
              </a:path>
            </a:pathLst>
          </a:custGeom>
          <a:blipFill>
            <a:blip r:embed="rId5"/>
            <a:stretch>
              <a:fillRect l="0" t="0" r="0" b="0"/>
            </a:stretch>
          </a:blipFill>
        </p:spPr>
      </p:sp>
      <p:sp>
        <p:nvSpPr>
          <p:cNvPr name="TextBox 17" id="17"/>
          <p:cNvSpPr txBox="true"/>
          <p:nvPr/>
        </p:nvSpPr>
        <p:spPr>
          <a:xfrm rot="0">
            <a:off x="1039108" y="517674"/>
            <a:ext cx="1547756" cy="197971"/>
          </a:xfrm>
          <a:prstGeom prst="rect">
            <a:avLst/>
          </a:prstGeom>
        </p:spPr>
        <p:txBody>
          <a:bodyPr anchor="t" rtlCol="false" tIns="0" lIns="0" bIns="0" rIns="0">
            <a:spAutoFit/>
          </a:bodyPr>
          <a:lstStyle/>
          <a:p>
            <a:pPr>
              <a:lnSpc>
                <a:spcPts val="1680"/>
              </a:lnSpc>
              <a:spcBef>
                <a:spcPct val="0"/>
              </a:spcBef>
            </a:pPr>
            <a:r>
              <a:rPr lang="en-US" sz="1200">
                <a:solidFill>
                  <a:srgbClr val="1F2020"/>
                </a:solidFill>
                <a:latin typeface="Open Sans"/>
              </a:rPr>
              <a:t>Studio Shodwe</a:t>
            </a:r>
          </a:p>
        </p:txBody>
      </p:sp>
      <p:sp>
        <p:nvSpPr>
          <p:cNvPr name="TextBox 18" id="18"/>
          <p:cNvSpPr txBox="true"/>
          <p:nvPr/>
        </p:nvSpPr>
        <p:spPr>
          <a:xfrm rot="0">
            <a:off x="15940842" y="517674"/>
            <a:ext cx="978460" cy="197971"/>
          </a:xfrm>
          <a:prstGeom prst="rect">
            <a:avLst/>
          </a:prstGeom>
        </p:spPr>
        <p:txBody>
          <a:bodyPr anchor="t" rtlCol="false" tIns="0" lIns="0" bIns="0" rIns="0">
            <a:spAutoFit/>
          </a:bodyPr>
          <a:lstStyle/>
          <a:p>
            <a:pPr>
              <a:lnSpc>
                <a:spcPts val="1680"/>
              </a:lnSpc>
              <a:spcBef>
                <a:spcPct val="0"/>
              </a:spcBef>
            </a:pPr>
            <a:r>
              <a:rPr lang="en-US" sz="1200">
                <a:solidFill>
                  <a:srgbClr val="1F2020"/>
                </a:solidFill>
                <a:latin typeface="Open Sans"/>
              </a:rPr>
              <a:t>Contact</a:t>
            </a:r>
          </a:p>
        </p:txBody>
      </p:sp>
      <p:sp>
        <p:nvSpPr>
          <p:cNvPr name="TextBox 19" id="19"/>
          <p:cNvSpPr txBox="true"/>
          <p:nvPr/>
        </p:nvSpPr>
        <p:spPr>
          <a:xfrm rot="0">
            <a:off x="14385046" y="517674"/>
            <a:ext cx="1060497" cy="197971"/>
          </a:xfrm>
          <a:prstGeom prst="rect">
            <a:avLst/>
          </a:prstGeom>
        </p:spPr>
        <p:txBody>
          <a:bodyPr anchor="t" rtlCol="false" tIns="0" lIns="0" bIns="0" rIns="0">
            <a:spAutoFit/>
          </a:bodyPr>
          <a:lstStyle/>
          <a:p>
            <a:pPr>
              <a:lnSpc>
                <a:spcPts val="1680"/>
              </a:lnSpc>
              <a:spcBef>
                <a:spcPct val="0"/>
              </a:spcBef>
            </a:pPr>
            <a:r>
              <a:rPr lang="en-US" sz="1200">
                <a:solidFill>
                  <a:srgbClr val="1F2020"/>
                </a:solidFill>
                <a:latin typeface="Open Sans"/>
              </a:rPr>
              <a:t>About Us</a:t>
            </a:r>
          </a:p>
        </p:txBody>
      </p:sp>
      <p:sp>
        <p:nvSpPr>
          <p:cNvPr name="TextBox 20" id="20"/>
          <p:cNvSpPr txBox="true"/>
          <p:nvPr/>
        </p:nvSpPr>
        <p:spPr>
          <a:xfrm rot="0">
            <a:off x="13154289" y="517674"/>
            <a:ext cx="735456" cy="197971"/>
          </a:xfrm>
          <a:prstGeom prst="rect">
            <a:avLst/>
          </a:prstGeom>
        </p:spPr>
        <p:txBody>
          <a:bodyPr anchor="t" rtlCol="false" tIns="0" lIns="0" bIns="0" rIns="0">
            <a:spAutoFit/>
          </a:bodyPr>
          <a:lstStyle/>
          <a:p>
            <a:pPr>
              <a:lnSpc>
                <a:spcPts val="1680"/>
              </a:lnSpc>
              <a:spcBef>
                <a:spcPct val="0"/>
              </a:spcBef>
            </a:pPr>
            <a:r>
              <a:rPr lang="en-US" sz="1200">
                <a:solidFill>
                  <a:srgbClr val="1F2020"/>
                </a:solidFill>
                <a:latin typeface="Open Sans"/>
              </a:rPr>
              <a:t>Photo</a:t>
            </a:r>
          </a:p>
        </p:txBody>
      </p:sp>
      <p:sp>
        <p:nvSpPr>
          <p:cNvPr name="TextBox 21" id="21"/>
          <p:cNvSpPr txBox="true"/>
          <p:nvPr/>
        </p:nvSpPr>
        <p:spPr>
          <a:xfrm rot="0">
            <a:off x="11898530" y="517674"/>
            <a:ext cx="809760" cy="197971"/>
          </a:xfrm>
          <a:prstGeom prst="rect">
            <a:avLst/>
          </a:prstGeom>
        </p:spPr>
        <p:txBody>
          <a:bodyPr anchor="t" rtlCol="false" tIns="0" lIns="0" bIns="0" rIns="0">
            <a:spAutoFit/>
          </a:bodyPr>
          <a:lstStyle/>
          <a:p>
            <a:pPr>
              <a:lnSpc>
                <a:spcPts val="1680"/>
              </a:lnSpc>
              <a:spcBef>
                <a:spcPct val="0"/>
              </a:spcBef>
            </a:pPr>
            <a:r>
              <a:rPr lang="en-US" sz="1200">
                <a:solidFill>
                  <a:srgbClr val="1F2020"/>
                </a:solidFill>
                <a:latin typeface="Open Sans"/>
              </a:rPr>
              <a:t>Home</a:t>
            </a:r>
          </a:p>
        </p:txBody>
      </p:sp>
      <p:sp>
        <p:nvSpPr>
          <p:cNvPr name="TextBox 22" id="22"/>
          <p:cNvSpPr txBox="true"/>
          <p:nvPr/>
        </p:nvSpPr>
        <p:spPr>
          <a:xfrm rot="0">
            <a:off x="2070960" y="1555014"/>
            <a:ext cx="13126078" cy="731752"/>
          </a:xfrm>
          <a:prstGeom prst="rect">
            <a:avLst/>
          </a:prstGeom>
        </p:spPr>
        <p:txBody>
          <a:bodyPr anchor="t" rtlCol="false" tIns="0" lIns="0" bIns="0" rIns="0">
            <a:spAutoFit/>
          </a:bodyPr>
          <a:lstStyle/>
          <a:p>
            <a:pPr>
              <a:lnSpc>
                <a:spcPts val="5336"/>
              </a:lnSpc>
            </a:pPr>
            <a:r>
              <a:rPr lang="en-US" sz="4560">
                <a:solidFill>
                  <a:srgbClr val="1F2020"/>
                </a:solidFill>
                <a:latin typeface="Poppins Bold"/>
              </a:rPr>
              <a:t>Viết mã - Xây dựng - Chạy thử ứng dụng</a:t>
            </a:r>
          </a:p>
        </p:txBody>
      </p:sp>
      <p:sp>
        <p:nvSpPr>
          <p:cNvPr name="TextBox 23" id="23"/>
          <p:cNvSpPr txBox="true"/>
          <p:nvPr/>
        </p:nvSpPr>
        <p:spPr>
          <a:xfrm rot="0">
            <a:off x="514537" y="5814269"/>
            <a:ext cx="8397214" cy="3328864"/>
          </a:xfrm>
          <a:prstGeom prst="rect">
            <a:avLst/>
          </a:prstGeom>
        </p:spPr>
        <p:txBody>
          <a:bodyPr anchor="t" rtlCol="false" tIns="0" lIns="0" bIns="0" rIns="0">
            <a:spAutoFit/>
          </a:bodyPr>
          <a:lstStyle/>
          <a:p>
            <a:pPr marL="802610" indent="-401305" lvl="1">
              <a:lnSpc>
                <a:spcPts val="4349"/>
              </a:lnSpc>
              <a:buFont typeface="Arial"/>
              <a:buChar char="•"/>
            </a:pPr>
            <a:r>
              <a:rPr lang="en-US" sz="3717">
                <a:solidFill>
                  <a:srgbClr val="1F2020"/>
                </a:solidFill>
                <a:latin typeface="Poppins"/>
              </a:rPr>
              <a:t>Chọn một ngôn ngữ (java / kotlin).</a:t>
            </a:r>
          </a:p>
          <a:p>
            <a:pPr>
              <a:lnSpc>
                <a:spcPts val="4349"/>
              </a:lnSpc>
            </a:pPr>
          </a:p>
          <a:p>
            <a:pPr marL="802610" indent="-401305" lvl="1">
              <a:lnSpc>
                <a:spcPts val="4349"/>
              </a:lnSpc>
              <a:buFont typeface="Arial"/>
              <a:buChar char="•"/>
            </a:pPr>
            <a:r>
              <a:rPr lang="en-US" sz="3717">
                <a:solidFill>
                  <a:srgbClr val="1F2020"/>
                </a:solidFill>
                <a:latin typeface="Poppins"/>
              </a:rPr>
              <a:t>Tìm hiểu và nắm vững các kiến thức cơ bản (OOP, CTDL&amp;GT, CSDL,...)</a:t>
            </a:r>
          </a:p>
        </p:txBody>
      </p:sp>
      <p:sp>
        <p:nvSpPr>
          <p:cNvPr name="TextBox 24" id="24"/>
          <p:cNvSpPr txBox="true"/>
          <p:nvPr/>
        </p:nvSpPr>
        <p:spPr>
          <a:xfrm rot="0">
            <a:off x="9691139" y="6559108"/>
            <a:ext cx="8397214" cy="3309814"/>
          </a:xfrm>
          <a:prstGeom prst="rect">
            <a:avLst/>
          </a:prstGeom>
        </p:spPr>
        <p:txBody>
          <a:bodyPr anchor="t" rtlCol="false" tIns="0" lIns="0" bIns="0" rIns="0">
            <a:spAutoFit/>
          </a:bodyPr>
          <a:lstStyle/>
          <a:p>
            <a:pPr marL="802610" indent="-401305" lvl="1">
              <a:lnSpc>
                <a:spcPts val="4349"/>
              </a:lnSpc>
              <a:buFont typeface="Arial"/>
              <a:buChar char="•"/>
            </a:pPr>
            <a:r>
              <a:rPr lang="en-US" sz="3717">
                <a:solidFill>
                  <a:srgbClr val="1F2020"/>
                </a:solidFill>
                <a:latin typeface="Poppins"/>
              </a:rPr>
              <a:t>Android Studio cung cấp nhiều công cụ phân tích thông minh giúp bạn làm việc nhanh hơn, viết mã chất lượng, thiết kế giao diện người dùng và tạo tài nguyên cho các loại thiết bị.</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673429" y="486649"/>
            <a:ext cx="274427" cy="260019"/>
          </a:xfrm>
          <a:custGeom>
            <a:avLst/>
            <a:gdLst/>
            <a:ahLst/>
            <a:cxnLst/>
            <a:rect r="r" b="b" t="t" l="l"/>
            <a:pathLst>
              <a:path h="260019" w="274427">
                <a:moveTo>
                  <a:pt x="0" y="0"/>
                </a:moveTo>
                <a:lnTo>
                  <a:pt x="274427" y="0"/>
                </a:lnTo>
                <a:lnTo>
                  <a:pt x="274427" y="260020"/>
                </a:lnTo>
                <a:lnTo>
                  <a:pt x="0" y="26002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8177932" y="8597752"/>
            <a:ext cx="110068" cy="660548"/>
            <a:chOff x="0" y="0"/>
            <a:chExt cx="28989" cy="173972"/>
          </a:xfrm>
        </p:grpSpPr>
        <p:sp>
          <p:nvSpPr>
            <p:cNvPr name="Freeform 4" id="4"/>
            <p:cNvSpPr/>
            <p:nvPr/>
          </p:nvSpPr>
          <p:spPr>
            <a:xfrm flipH="false" flipV="false" rot="0">
              <a:off x="0" y="0"/>
              <a:ext cx="28989" cy="173972"/>
            </a:xfrm>
            <a:custGeom>
              <a:avLst/>
              <a:gdLst/>
              <a:ahLst/>
              <a:cxnLst/>
              <a:rect r="r" b="b" t="t" l="l"/>
              <a:pathLst>
                <a:path h="173972" w="28989">
                  <a:moveTo>
                    <a:pt x="0" y="0"/>
                  </a:moveTo>
                  <a:lnTo>
                    <a:pt x="28989" y="0"/>
                  </a:lnTo>
                  <a:lnTo>
                    <a:pt x="28989" y="173972"/>
                  </a:lnTo>
                  <a:lnTo>
                    <a:pt x="0" y="173972"/>
                  </a:lnTo>
                  <a:close/>
                </a:path>
              </a:pathLst>
            </a:custGeom>
            <a:solidFill>
              <a:srgbClr val="335ACF"/>
            </a:solidFill>
          </p:spPr>
        </p:sp>
        <p:sp>
          <p:nvSpPr>
            <p:cNvPr name="TextBox 5" id="5"/>
            <p:cNvSpPr txBox="true"/>
            <p:nvPr/>
          </p:nvSpPr>
          <p:spPr>
            <a:xfrm>
              <a:off x="0" y="-38100"/>
              <a:ext cx="28989" cy="212072"/>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2065595" y="2286766"/>
            <a:ext cx="1042538" cy="47625"/>
            <a:chOff x="0" y="0"/>
            <a:chExt cx="274578" cy="12543"/>
          </a:xfrm>
        </p:grpSpPr>
        <p:sp>
          <p:nvSpPr>
            <p:cNvPr name="Freeform 7" id="7"/>
            <p:cNvSpPr/>
            <p:nvPr/>
          </p:nvSpPr>
          <p:spPr>
            <a:xfrm flipH="false" flipV="false" rot="0">
              <a:off x="0" y="0"/>
              <a:ext cx="274578" cy="12543"/>
            </a:xfrm>
            <a:custGeom>
              <a:avLst/>
              <a:gdLst/>
              <a:ahLst/>
              <a:cxnLst/>
              <a:rect r="r" b="b" t="t" l="l"/>
              <a:pathLst>
                <a:path h="12543" w="274578">
                  <a:moveTo>
                    <a:pt x="6272" y="0"/>
                  </a:moveTo>
                  <a:lnTo>
                    <a:pt x="268306" y="0"/>
                  </a:lnTo>
                  <a:cubicBezTo>
                    <a:pt x="269970" y="0"/>
                    <a:pt x="271565" y="661"/>
                    <a:pt x="272741" y="1837"/>
                  </a:cubicBezTo>
                  <a:cubicBezTo>
                    <a:pt x="273917" y="3013"/>
                    <a:pt x="274578" y="4608"/>
                    <a:pt x="274578" y="6272"/>
                  </a:cubicBezTo>
                  <a:lnTo>
                    <a:pt x="274578" y="6272"/>
                  </a:lnTo>
                  <a:cubicBezTo>
                    <a:pt x="274578" y="7935"/>
                    <a:pt x="273917" y="9530"/>
                    <a:pt x="272741" y="10706"/>
                  </a:cubicBezTo>
                  <a:cubicBezTo>
                    <a:pt x="271565" y="11882"/>
                    <a:pt x="269970" y="12543"/>
                    <a:pt x="268306" y="12543"/>
                  </a:cubicBezTo>
                  <a:lnTo>
                    <a:pt x="6272" y="12543"/>
                  </a:lnTo>
                  <a:cubicBezTo>
                    <a:pt x="4608" y="12543"/>
                    <a:pt x="3013" y="11882"/>
                    <a:pt x="1837" y="10706"/>
                  </a:cubicBezTo>
                  <a:cubicBezTo>
                    <a:pt x="661" y="9530"/>
                    <a:pt x="0" y="7935"/>
                    <a:pt x="0" y="6272"/>
                  </a:cubicBezTo>
                  <a:lnTo>
                    <a:pt x="0" y="6272"/>
                  </a:lnTo>
                  <a:cubicBezTo>
                    <a:pt x="0" y="4608"/>
                    <a:pt x="661" y="3013"/>
                    <a:pt x="1837" y="1837"/>
                  </a:cubicBezTo>
                  <a:cubicBezTo>
                    <a:pt x="3013" y="661"/>
                    <a:pt x="4608" y="0"/>
                    <a:pt x="6272" y="0"/>
                  </a:cubicBezTo>
                  <a:close/>
                </a:path>
              </a:pathLst>
            </a:custGeom>
            <a:solidFill>
              <a:srgbClr val="335ACF"/>
            </a:solidFill>
          </p:spPr>
        </p:sp>
        <p:sp>
          <p:nvSpPr>
            <p:cNvPr name="TextBox 8" id="8"/>
            <p:cNvSpPr txBox="true"/>
            <p:nvPr/>
          </p:nvSpPr>
          <p:spPr>
            <a:xfrm>
              <a:off x="0" y="-38100"/>
              <a:ext cx="274578" cy="50643"/>
            </a:xfrm>
            <a:prstGeom prst="rect">
              <a:avLst/>
            </a:prstGeom>
          </p:spPr>
          <p:txBody>
            <a:bodyPr anchor="ctr" rtlCol="false" tIns="50800" lIns="50800" bIns="50800" rIns="50800"/>
            <a:lstStyle/>
            <a:p>
              <a:pPr algn="ctr">
                <a:lnSpc>
                  <a:spcPts val="2659"/>
                </a:lnSpc>
              </a:pPr>
            </a:p>
          </p:txBody>
        </p:sp>
      </p:grpSp>
      <p:sp>
        <p:nvSpPr>
          <p:cNvPr name="Freeform 9" id="9"/>
          <p:cNvSpPr/>
          <p:nvPr/>
        </p:nvSpPr>
        <p:spPr>
          <a:xfrm flipH="false" flipV="false" rot="0">
            <a:off x="465836" y="2744368"/>
            <a:ext cx="8494615" cy="3088951"/>
          </a:xfrm>
          <a:custGeom>
            <a:avLst/>
            <a:gdLst/>
            <a:ahLst/>
            <a:cxnLst/>
            <a:rect r="r" b="b" t="t" l="l"/>
            <a:pathLst>
              <a:path h="3088951" w="8494615">
                <a:moveTo>
                  <a:pt x="0" y="0"/>
                </a:moveTo>
                <a:lnTo>
                  <a:pt x="8494616" y="0"/>
                </a:lnTo>
                <a:lnTo>
                  <a:pt x="8494616" y="3088951"/>
                </a:lnTo>
                <a:lnTo>
                  <a:pt x="0" y="3088951"/>
                </a:lnTo>
                <a:lnTo>
                  <a:pt x="0" y="0"/>
                </a:lnTo>
                <a:close/>
              </a:path>
            </a:pathLst>
          </a:custGeom>
          <a:blipFill>
            <a:blip r:embed="rId4"/>
            <a:stretch>
              <a:fillRect l="0" t="0" r="0" b="0"/>
            </a:stretch>
          </a:blipFill>
        </p:spPr>
      </p:sp>
      <p:sp>
        <p:nvSpPr>
          <p:cNvPr name="Freeform 10" id="10"/>
          <p:cNvSpPr/>
          <p:nvPr/>
        </p:nvSpPr>
        <p:spPr>
          <a:xfrm flipH="false" flipV="false" rot="0">
            <a:off x="9773403" y="2744368"/>
            <a:ext cx="8314949" cy="2356845"/>
          </a:xfrm>
          <a:custGeom>
            <a:avLst/>
            <a:gdLst/>
            <a:ahLst/>
            <a:cxnLst/>
            <a:rect r="r" b="b" t="t" l="l"/>
            <a:pathLst>
              <a:path h="2356845" w="8314949">
                <a:moveTo>
                  <a:pt x="0" y="0"/>
                </a:moveTo>
                <a:lnTo>
                  <a:pt x="8314949" y="0"/>
                </a:lnTo>
                <a:lnTo>
                  <a:pt x="8314949" y="2356845"/>
                </a:lnTo>
                <a:lnTo>
                  <a:pt x="0" y="2356845"/>
                </a:lnTo>
                <a:lnTo>
                  <a:pt x="0" y="0"/>
                </a:lnTo>
                <a:close/>
              </a:path>
            </a:pathLst>
          </a:custGeom>
          <a:blipFill>
            <a:blip r:embed="rId5"/>
            <a:stretch>
              <a:fillRect l="0" t="0" r="0" b="0"/>
            </a:stretch>
          </a:blipFill>
        </p:spPr>
      </p:sp>
      <p:sp>
        <p:nvSpPr>
          <p:cNvPr name="TextBox 11" id="11"/>
          <p:cNvSpPr txBox="true"/>
          <p:nvPr/>
        </p:nvSpPr>
        <p:spPr>
          <a:xfrm rot="0">
            <a:off x="1039108" y="517674"/>
            <a:ext cx="1547756" cy="197971"/>
          </a:xfrm>
          <a:prstGeom prst="rect">
            <a:avLst/>
          </a:prstGeom>
        </p:spPr>
        <p:txBody>
          <a:bodyPr anchor="t" rtlCol="false" tIns="0" lIns="0" bIns="0" rIns="0">
            <a:spAutoFit/>
          </a:bodyPr>
          <a:lstStyle/>
          <a:p>
            <a:pPr>
              <a:lnSpc>
                <a:spcPts val="1680"/>
              </a:lnSpc>
              <a:spcBef>
                <a:spcPct val="0"/>
              </a:spcBef>
            </a:pPr>
            <a:r>
              <a:rPr lang="en-US" sz="1200">
                <a:solidFill>
                  <a:srgbClr val="1F2020"/>
                </a:solidFill>
                <a:latin typeface="Open Sans"/>
              </a:rPr>
              <a:t>Studio Shodwe</a:t>
            </a:r>
          </a:p>
        </p:txBody>
      </p:sp>
      <p:sp>
        <p:nvSpPr>
          <p:cNvPr name="TextBox 12" id="12"/>
          <p:cNvSpPr txBox="true"/>
          <p:nvPr/>
        </p:nvSpPr>
        <p:spPr>
          <a:xfrm rot="0">
            <a:off x="1812986" y="1345080"/>
            <a:ext cx="15619522" cy="731752"/>
          </a:xfrm>
          <a:prstGeom prst="rect">
            <a:avLst/>
          </a:prstGeom>
        </p:spPr>
        <p:txBody>
          <a:bodyPr anchor="t" rtlCol="false" tIns="0" lIns="0" bIns="0" rIns="0">
            <a:spAutoFit/>
          </a:bodyPr>
          <a:lstStyle/>
          <a:p>
            <a:pPr>
              <a:lnSpc>
                <a:spcPts val="5336"/>
              </a:lnSpc>
            </a:pPr>
            <a:r>
              <a:rPr lang="en-US" sz="4560">
                <a:solidFill>
                  <a:srgbClr val="1F2020"/>
                </a:solidFill>
                <a:latin typeface="Poppins Bold"/>
              </a:rPr>
              <a:t>Gỡ lỗi - Phân tích tài nguyên - Kiểm thử - Phát hành </a:t>
            </a:r>
          </a:p>
        </p:txBody>
      </p:sp>
      <p:sp>
        <p:nvSpPr>
          <p:cNvPr name="TextBox 13" id="13"/>
          <p:cNvSpPr txBox="true"/>
          <p:nvPr/>
        </p:nvSpPr>
        <p:spPr>
          <a:xfrm rot="0">
            <a:off x="563238" y="6223844"/>
            <a:ext cx="8397214" cy="2223964"/>
          </a:xfrm>
          <a:prstGeom prst="rect">
            <a:avLst/>
          </a:prstGeom>
        </p:spPr>
        <p:txBody>
          <a:bodyPr anchor="t" rtlCol="false" tIns="0" lIns="0" bIns="0" rIns="0">
            <a:spAutoFit/>
          </a:bodyPr>
          <a:lstStyle/>
          <a:p>
            <a:pPr marL="802610" indent="-401305" lvl="1">
              <a:lnSpc>
                <a:spcPts val="4349"/>
              </a:lnSpc>
              <a:buFont typeface="Arial"/>
              <a:buChar char="•"/>
            </a:pPr>
            <a:r>
              <a:rPr lang="en-US" sz="3717">
                <a:solidFill>
                  <a:srgbClr val="1F2020"/>
                </a:solidFill>
                <a:latin typeface="Poppins"/>
              </a:rPr>
              <a:t>Trong giai đoạn lặp lại này, bạn tiếp tục vừa phát triển ứng dụng vừa loại bỏ các lỗi và tối ưu hoá hiệu suất..</a:t>
            </a:r>
          </a:p>
        </p:txBody>
      </p:sp>
      <p:sp>
        <p:nvSpPr>
          <p:cNvPr name="TextBox 14" id="14"/>
          <p:cNvSpPr txBox="true"/>
          <p:nvPr/>
        </p:nvSpPr>
        <p:spPr>
          <a:xfrm rot="0">
            <a:off x="9890786" y="6223844"/>
            <a:ext cx="8397214" cy="3309814"/>
          </a:xfrm>
          <a:prstGeom prst="rect">
            <a:avLst/>
          </a:prstGeom>
        </p:spPr>
        <p:txBody>
          <a:bodyPr anchor="t" rtlCol="false" tIns="0" lIns="0" bIns="0" rIns="0">
            <a:spAutoFit/>
          </a:bodyPr>
          <a:lstStyle/>
          <a:p>
            <a:pPr marL="802610" indent="-401305" lvl="1">
              <a:lnSpc>
                <a:spcPts val="4349"/>
              </a:lnSpc>
              <a:buFont typeface="Arial"/>
              <a:buChar char="•"/>
            </a:pPr>
            <a:r>
              <a:rPr lang="en-US" sz="3717">
                <a:solidFill>
                  <a:srgbClr val="1F2020"/>
                </a:solidFill>
                <a:latin typeface="Poppins"/>
              </a:rPr>
              <a:t>Để chuẩn bị phát hành ứng dụng cho người dùng, bạn cần xây dựng một tệp </a:t>
            </a:r>
            <a:r>
              <a:rPr lang="en-US" sz="3717" u="sng">
                <a:solidFill>
                  <a:srgbClr val="1F2020"/>
                </a:solidFill>
                <a:latin typeface="Poppins"/>
                <a:hlinkClick r:id="rId6" tooltip="https://developer.android.com/guide/app-bundle?hl=vi"/>
              </a:rPr>
              <a:t>Android App Bundle</a:t>
            </a:r>
            <a:r>
              <a:rPr lang="en-US" sz="3717">
                <a:solidFill>
                  <a:srgbClr val="1F2020"/>
                </a:solidFill>
                <a:latin typeface="Poppins"/>
              </a:rPr>
              <a:t>, ký bằng khoá bảo mật và sẵn sàng phát hành tệp đó lên Cửa hàng Google Play.</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293116" y="565634"/>
            <a:ext cx="397367" cy="28996"/>
            <a:chOff x="0" y="0"/>
            <a:chExt cx="128243" cy="9358"/>
          </a:xfrm>
        </p:grpSpPr>
        <p:sp>
          <p:nvSpPr>
            <p:cNvPr name="Freeform 3" id="3"/>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solidFill>
              <a:srgbClr val="335ACF"/>
            </a:solidFill>
          </p:spPr>
        </p:sp>
        <p:sp>
          <p:nvSpPr>
            <p:cNvPr name="TextBox 4" id="4"/>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7293116" y="657737"/>
            <a:ext cx="397367" cy="28996"/>
            <a:chOff x="0" y="0"/>
            <a:chExt cx="128243" cy="9358"/>
          </a:xfrm>
        </p:grpSpPr>
        <p:sp>
          <p:nvSpPr>
            <p:cNvPr name="Freeform 6" id="6"/>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solidFill>
              <a:srgbClr val="335ACF"/>
            </a:solidFill>
          </p:spPr>
        </p:sp>
        <p:sp>
          <p:nvSpPr>
            <p:cNvPr name="TextBox 7" id="7"/>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673429" y="486649"/>
            <a:ext cx="274427" cy="260019"/>
          </a:xfrm>
          <a:custGeom>
            <a:avLst/>
            <a:gdLst/>
            <a:ahLst/>
            <a:cxnLst/>
            <a:rect r="r" b="b" t="t" l="l"/>
            <a:pathLst>
              <a:path h="260019" w="274427">
                <a:moveTo>
                  <a:pt x="0" y="0"/>
                </a:moveTo>
                <a:lnTo>
                  <a:pt x="274427" y="0"/>
                </a:lnTo>
                <a:lnTo>
                  <a:pt x="274427" y="260020"/>
                </a:lnTo>
                <a:lnTo>
                  <a:pt x="0" y="26002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9" id="9"/>
          <p:cNvGrpSpPr/>
          <p:nvPr/>
        </p:nvGrpSpPr>
        <p:grpSpPr>
          <a:xfrm rot="0">
            <a:off x="18177932" y="8597752"/>
            <a:ext cx="110068" cy="660548"/>
            <a:chOff x="0" y="0"/>
            <a:chExt cx="28989" cy="173972"/>
          </a:xfrm>
        </p:grpSpPr>
        <p:sp>
          <p:nvSpPr>
            <p:cNvPr name="Freeform 10" id="10"/>
            <p:cNvSpPr/>
            <p:nvPr/>
          </p:nvSpPr>
          <p:spPr>
            <a:xfrm flipH="false" flipV="false" rot="0">
              <a:off x="0" y="0"/>
              <a:ext cx="28989" cy="173972"/>
            </a:xfrm>
            <a:custGeom>
              <a:avLst/>
              <a:gdLst/>
              <a:ahLst/>
              <a:cxnLst/>
              <a:rect r="r" b="b" t="t" l="l"/>
              <a:pathLst>
                <a:path h="173972" w="28989">
                  <a:moveTo>
                    <a:pt x="0" y="0"/>
                  </a:moveTo>
                  <a:lnTo>
                    <a:pt x="28989" y="0"/>
                  </a:lnTo>
                  <a:lnTo>
                    <a:pt x="28989" y="173972"/>
                  </a:lnTo>
                  <a:lnTo>
                    <a:pt x="0" y="173972"/>
                  </a:lnTo>
                  <a:close/>
                </a:path>
              </a:pathLst>
            </a:custGeom>
            <a:solidFill>
              <a:srgbClr val="335ACF"/>
            </a:solidFill>
          </p:spPr>
        </p:sp>
        <p:sp>
          <p:nvSpPr>
            <p:cNvPr name="TextBox 11" id="11"/>
            <p:cNvSpPr txBox="true"/>
            <p:nvPr/>
          </p:nvSpPr>
          <p:spPr>
            <a:xfrm>
              <a:off x="0" y="-38100"/>
              <a:ext cx="28989" cy="212072"/>
            </a:xfrm>
            <a:prstGeom prst="rect">
              <a:avLst/>
            </a:prstGeom>
          </p:spPr>
          <p:txBody>
            <a:bodyPr anchor="ctr" rtlCol="false" tIns="50800" lIns="50800" bIns="50800" rIns="50800"/>
            <a:lstStyle/>
            <a:p>
              <a:pPr algn="ctr">
                <a:lnSpc>
                  <a:spcPts val="2659"/>
                </a:lnSpc>
              </a:pPr>
            </a:p>
          </p:txBody>
        </p:sp>
      </p:grpSp>
      <p:grpSp>
        <p:nvGrpSpPr>
          <p:cNvPr name="Group 12" id="12"/>
          <p:cNvGrpSpPr>
            <a:grpSpLocks noChangeAspect="true"/>
          </p:cNvGrpSpPr>
          <p:nvPr/>
        </p:nvGrpSpPr>
        <p:grpSpPr>
          <a:xfrm rot="0">
            <a:off x="4313621" y="-592800"/>
            <a:ext cx="4658921" cy="9218475"/>
            <a:chOff x="0" y="0"/>
            <a:chExt cx="2620010" cy="5184140"/>
          </a:xfrm>
        </p:grpSpPr>
        <p:sp>
          <p:nvSpPr>
            <p:cNvPr name="Freeform 13" id="13"/>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14" id="14"/>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4"/>
              <a:stretch>
                <a:fillRect l="-58351" t="0" r="-58351" b="0"/>
              </a:stretch>
            </a:blipFill>
          </p:spPr>
        </p:sp>
        <p:sp>
          <p:nvSpPr>
            <p:cNvPr name="Freeform 15" id="15"/>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name="Freeform 16" id="16"/>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name="Freeform 17" id="17"/>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name="Freeform 18" id="18"/>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name="Freeform 19" id="19"/>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name="Freeform 20" id="20"/>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name="Freeform 21" id="21"/>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grpSp>
        <p:nvGrpSpPr>
          <p:cNvPr name="Group 22" id="22"/>
          <p:cNvGrpSpPr>
            <a:grpSpLocks noChangeAspect="true"/>
          </p:cNvGrpSpPr>
          <p:nvPr/>
        </p:nvGrpSpPr>
        <p:grpSpPr>
          <a:xfrm rot="0">
            <a:off x="-563694" y="1661325"/>
            <a:ext cx="4658921" cy="9218475"/>
            <a:chOff x="0" y="0"/>
            <a:chExt cx="2620010" cy="5184140"/>
          </a:xfrm>
        </p:grpSpPr>
        <p:sp>
          <p:nvSpPr>
            <p:cNvPr name="Freeform 23" id="23"/>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24" id="24"/>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4"/>
              <a:stretch>
                <a:fillRect l="-58351" t="0" r="-58351" b="0"/>
              </a:stretch>
            </a:blipFill>
          </p:spPr>
        </p:sp>
        <p:sp>
          <p:nvSpPr>
            <p:cNvPr name="Freeform 25" id="25"/>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name="Freeform 26" id="26"/>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name="Freeform 27" id="27"/>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name="Freeform 28" id="28"/>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name="Freeform 29" id="29"/>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name="Freeform 30" id="30"/>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name="Freeform 31" id="31"/>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grpSp>
        <p:nvGrpSpPr>
          <p:cNvPr name="Group 32" id="32"/>
          <p:cNvGrpSpPr/>
          <p:nvPr/>
        </p:nvGrpSpPr>
        <p:grpSpPr>
          <a:xfrm rot="0">
            <a:off x="10122180" y="3271549"/>
            <a:ext cx="1042538" cy="47625"/>
            <a:chOff x="0" y="0"/>
            <a:chExt cx="274578" cy="12543"/>
          </a:xfrm>
        </p:grpSpPr>
        <p:sp>
          <p:nvSpPr>
            <p:cNvPr name="Freeform 33" id="33"/>
            <p:cNvSpPr/>
            <p:nvPr/>
          </p:nvSpPr>
          <p:spPr>
            <a:xfrm flipH="false" flipV="false" rot="0">
              <a:off x="0" y="0"/>
              <a:ext cx="274578" cy="12543"/>
            </a:xfrm>
            <a:custGeom>
              <a:avLst/>
              <a:gdLst/>
              <a:ahLst/>
              <a:cxnLst/>
              <a:rect r="r" b="b" t="t" l="l"/>
              <a:pathLst>
                <a:path h="12543" w="274578">
                  <a:moveTo>
                    <a:pt x="6272" y="0"/>
                  </a:moveTo>
                  <a:lnTo>
                    <a:pt x="268306" y="0"/>
                  </a:lnTo>
                  <a:cubicBezTo>
                    <a:pt x="269970" y="0"/>
                    <a:pt x="271565" y="661"/>
                    <a:pt x="272741" y="1837"/>
                  </a:cubicBezTo>
                  <a:cubicBezTo>
                    <a:pt x="273917" y="3013"/>
                    <a:pt x="274578" y="4608"/>
                    <a:pt x="274578" y="6272"/>
                  </a:cubicBezTo>
                  <a:lnTo>
                    <a:pt x="274578" y="6272"/>
                  </a:lnTo>
                  <a:cubicBezTo>
                    <a:pt x="274578" y="7935"/>
                    <a:pt x="273917" y="9530"/>
                    <a:pt x="272741" y="10706"/>
                  </a:cubicBezTo>
                  <a:cubicBezTo>
                    <a:pt x="271565" y="11882"/>
                    <a:pt x="269970" y="12543"/>
                    <a:pt x="268306" y="12543"/>
                  </a:cubicBezTo>
                  <a:lnTo>
                    <a:pt x="6272" y="12543"/>
                  </a:lnTo>
                  <a:cubicBezTo>
                    <a:pt x="4608" y="12543"/>
                    <a:pt x="3013" y="11882"/>
                    <a:pt x="1837" y="10706"/>
                  </a:cubicBezTo>
                  <a:cubicBezTo>
                    <a:pt x="661" y="9530"/>
                    <a:pt x="0" y="7935"/>
                    <a:pt x="0" y="6272"/>
                  </a:cubicBezTo>
                  <a:lnTo>
                    <a:pt x="0" y="6272"/>
                  </a:lnTo>
                  <a:cubicBezTo>
                    <a:pt x="0" y="4608"/>
                    <a:pt x="661" y="3013"/>
                    <a:pt x="1837" y="1837"/>
                  </a:cubicBezTo>
                  <a:cubicBezTo>
                    <a:pt x="3013" y="661"/>
                    <a:pt x="4608" y="0"/>
                    <a:pt x="6272" y="0"/>
                  </a:cubicBezTo>
                  <a:close/>
                </a:path>
              </a:pathLst>
            </a:custGeom>
            <a:solidFill>
              <a:srgbClr val="335ACF"/>
            </a:solidFill>
          </p:spPr>
        </p:sp>
        <p:sp>
          <p:nvSpPr>
            <p:cNvPr name="TextBox 34" id="34"/>
            <p:cNvSpPr txBox="true"/>
            <p:nvPr/>
          </p:nvSpPr>
          <p:spPr>
            <a:xfrm>
              <a:off x="0" y="-38100"/>
              <a:ext cx="274578" cy="50643"/>
            </a:xfrm>
            <a:prstGeom prst="rect">
              <a:avLst/>
            </a:prstGeom>
          </p:spPr>
          <p:txBody>
            <a:bodyPr anchor="ctr" rtlCol="false" tIns="50800" lIns="50800" bIns="50800" rIns="50800"/>
            <a:lstStyle/>
            <a:p>
              <a:pPr algn="ctr">
                <a:lnSpc>
                  <a:spcPts val="2659"/>
                </a:lnSpc>
              </a:pPr>
            </a:p>
          </p:txBody>
        </p:sp>
      </p:grpSp>
      <p:sp>
        <p:nvSpPr>
          <p:cNvPr name="Freeform 35" id="35"/>
          <p:cNvSpPr/>
          <p:nvPr/>
        </p:nvSpPr>
        <p:spPr>
          <a:xfrm flipH="false" flipV="false" rot="0">
            <a:off x="13270950" y="4142904"/>
            <a:ext cx="1237591" cy="1237591"/>
          </a:xfrm>
          <a:custGeom>
            <a:avLst/>
            <a:gdLst/>
            <a:ahLst/>
            <a:cxnLst/>
            <a:rect r="r" b="b" t="t" l="l"/>
            <a:pathLst>
              <a:path h="1237591" w="1237591">
                <a:moveTo>
                  <a:pt x="0" y="0"/>
                </a:moveTo>
                <a:lnTo>
                  <a:pt x="1237591" y="0"/>
                </a:lnTo>
                <a:lnTo>
                  <a:pt x="1237591" y="1237590"/>
                </a:lnTo>
                <a:lnTo>
                  <a:pt x="0" y="1237590"/>
                </a:lnTo>
                <a:lnTo>
                  <a:pt x="0" y="0"/>
                </a:lnTo>
                <a:close/>
              </a:path>
            </a:pathLst>
          </a:custGeom>
          <a:blipFill>
            <a:blip r:embed="rId5"/>
            <a:stretch>
              <a:fillRect l="0" t="0" r="0" b="0"/>
            </a:stretch>
          </a:blipFill>
        </p:spPr>
      </p:sp>
      <p:sp>
        <p:nvSpPr>
          <p:cNvPr name="Freeform 36" id="36"/>
          <p:cNvSpPr/>
          <p:nvPr/>
        </p:nvSpPr>
        <p:spPr>
          <a:xfrm flipH="false" flipV="false" rot="0">
            <a:off x="9851539" y="4256701"/>
            <a:ext cx="3302751" cy="1123793"/>
          </a:xfrm>
          <a:custGeom>
            <a:avLst/>
            <a:gdLst/>
            <a:ahLst/>
            <a:cxnLst/>
            <a:rect r="r" b="b" t="t" l="l"/>
            <a:pathLst>
              <a:path h="1123793" w="3302751">
                <a:moveTo>
                  <a:pt x="0" y="0"/>
                </a:moveTo>
                <a:lnTo>
                  <a:pt x="3302750" y="0"/>
                </a:lnTo>
                <a:lnTo>
                  <a:pt x="3302750" y="1123793"/>
                </a:lnTo>
                <a:lnTo>
                  <a:pt x="0" y="1123793"/>
                </a:lnTo>
                <a:lnTo>
                  <a:pt x="0" y="0"/>
                </a:lnTo>
                <a:close/>
              </a:path>
            </a:pathLst>
          </a:custGeom>
          <a:blipFill>
            <a:blip r:embed="rId6"/>
            <a:stretch>
              <a:fillRect l="0" t="0" r="0" b="0"/>
            </a:stretch>
          </a:blipFill>
        </p:spPr>
      </p:sp>
      <p:sp>
        <p:nvSpPr>
          <p:cNvPr name="Freeform 37" id="37"/>
          <p:cNvSpPr/>
          <p:nvPr/>
        </p:nvSpPr>
        <p:spPr>
          <a:xfrm flipH="false" flipV="false" rot="0">
            <a:off x="9630990" y="6199644"/>
            <a:ext cx="4258756" cy="2129378"/>
          </a:xfrm>
          <a:custGeom>
            <a:avLst/>
            <a:gdLst/>
            <a:ahLst/>
            <a:cxnLst/>
            <a:rect r="r" b="b" t="t" l="l"/>
            <a:pathLst>
              <a:path h="2129378" w="4258756">
                <a:moveTo>
                  <a:pt x="0" y="0"/>
                </a:moveTo>
                <a:lnTo>
                  <a:pt x="4258756" y="0"/>
                </a:lnTo>
                <a:lnTo>
                  <a:pt x="4258756" y="2129378"/>
                </a:lnTo>
                <a:lnTo>
                  <a:pt x="0" y="2129378"/>
                </a:lnTo>
                <a:lnTo>
                  <a:pt x="0" y="0"/>
                </a:lnTo>
                <a:close/>
              </a:path>
            </a:pathLst>
          </a:custGeom>
          <a:blipFill>
            <a:blip r:embed="rId7"/>
            <a:stretch>
              <a:fillRect l="0" t="0" r="0" b="0"/>
            </a:stretch>
          </a:blipFill>
        </p:spPr>
      </p:sp>
      <p:sp>
        <p:nvSpPr>
          <p:cNvPr name="Freeform 38" id="38"/>
          <p:cNvSpPr/>
          <p:nvPr/>
        </p:nvSpPr>
        <p:spPr>
          <a:xfrm flipH="false" flipV="false" rot="0">
            <a:off x="15445542" y="4074371"/>
            <a:ext cx="1496138" cy="1374656"/>
          </a:xfrm>
          <a:custGeom>
            <a:avLst/>
            <a:gdLst/>
            <a:ahLst/>
            <a:cxnLst/>
            <a:rect r="r" b="b" t="t" l="l"/>
            <a:pathLst>
              <a:path h="1374656" w="1496138">
                <a:moveTo>
                  <a:pt x="0" y="0"/>
                </a:moveTo>
                <a:lnTo>
                  <a:pt x="1496138" y="0"/>
                </a:lnTo>
                <a:lnTo>
                  <a:pt x="1496138" y="1374656"/>
                </a:lnTo>
                <a:lnTo>
                  <a:pt x="0" y="1374656"/>
                </a:lnTo>
                <a:lnTo>
                  <a:pt x="0" y="0"/>
                </a:lnTo>
                <a:close/>
              </a:path>
            </a:pathLst>
          </a:custGeom>
          <a:blipFill>
            <a:blip r:embed="rId8"/>
            <a:stretch>
              <a:fillRect l="0" t="0" r="0" b="0"/>
            </a:stretch>
          </a:blipFill>
        </p:spPr>
      </p:sp>
      <p:sp>
        <p:nvSpPr>
          <p:cNvPr name="Freeform 39" id="39"/>
          <p:cNvSpPr/>
          <p:nvPr/>
        </p:nvSpPr>
        <p:spPr>
          <a:xfrm flipH="false" flipV="false" rot="0">
            <a:off x="14108821" y="6199644"/>
            <a:ext cx="2283000" cy="2283000"/>
          </a:xfrm>
          <a:custGeom>
            <a:avLst/>
            <a:gdLst/>
            <a:ahLst/>
            <a:cxnLst/>
            <a:rect r="r" b="b" t="t" l="l"/>
            <a:pathLst>
              <a:path h="2283000" w="2283000">
                <a:moveTo>
                  <a:pt x="0" y="0"/>
                </a:moveTo>
                <a:lnTo>
                  <a:pt x="2282999" y="0"/>
                </a:lnTo>
                <a:lnTo>
                  <a:pt x="2282999" y="2283000"/>
                </a:lnTo>
                <a:lnTo>
                  <a:pt x="0" y="2283000"/>
                </a:lnTo>
                <a:lnTo>
                  <a:pt x="0" y="0"/>
                </a:lnTo>
                <a:close/>
              </a:path>
            </a:pathLst>
          </a:custGeom>
          <a:blipFill>
            <a:blip r:embed="rId9"/>
            <a:stretch>
              <a:fillRect l="0" t="0" r="0" b="0"/>
            </a:stretch>
          </a:blipFill>
        </p:spPr>
      </p:sp>
      <p:sp>
        <p:nvSpPr>
          <p:cNvPr name="TextBox 40" id="40"/>
          <p:cNvSpPr txBox="true"/>
          <p:nvPr/>
        </p:nvSpPr>
        <p:spPr>
          <a:xfrm rot="0">
            <a:off x="1039108" y="517674"/>
            <a:ext cx="1547756" cy="197971"/>
          </a:xfrm>
          <a:prstGeom prst="rect">
            <a:avLst/>
          </a:prstGeom>
        </p:spPr>
        <p:txBody>
          <a:bodyPr anchor="t" rtlCol="false" tIns="0" lIns="0" bIns="0" rIns="0">
            <a:spAutoFit/>
          </a:bodyPr>
          <a:lstStyle/>
          <a:p>
            <a:pPr>
              <a:lnSpc>
                <a:spcPts val="1680"/>
              </a:lnSpc>
              <a:spcBef>
                <a:spcPct val="0"/>
              </a:spcBef>
            </a:pPr>
            <a:r>
              <a:rPr lang="en-US" sz="1200">
                <a:solidFill>
                  <a:srgbClr val="1F2020"/>
                </a:solidFill>
                <a:latin typeface="Open Sans"/>
              </a:rPr>
              <a:t>Studio Shodwe</a:t>
            </a:r>
          </a:p>
        </p:txBody>
      </p:sp>
      <p:sp>
        <p:nvSpPr>
          <p:cNvPr name="TextBox 41" id="41"/>
          <p:cNvSpPr txBox="true"/>
          <p:nvPr/>
        </p:nvSpPr>
        <p:spPr>
          <a:xfrm rot="0">
            <a:off x="15940842" y="517674"/>
            <a:ext cx="978460" cy="197971"/>
          </a:xfrm>
          <a:prstGeom prst="rect">
            <a:avLst/>
          </a:prstGeom>
        </p:spPr>
        <p:txBody>
          <a:bodyPr anchor="t" rtlCol="false" tIns="0" lIns="0" bIns="0" rIns="0">
            <a:spAutoFit/>
          </a:bodyPr>
          <a:lstStyle/>
          <a:p>
            <a:pPr>
              <a:lnSpc>
                <a:spcPts val="1680"/>
              </a:lnSpc>
              <a:spcBef>
                <a:spcPct val="0"/>
              </a:spcBef>
            </a:pPr>
            <a:r>
              <a:rPr lang="en-US" sz="1200">
                <a:solidFill>
                  <a:srgbClr val="1F2020"/>
                </a:solidFill>
                <a:latin typeface="Open Sans"/>
              </a:rPr>
              <a:t>Contact</a:t>
            </a:r>
          </a:p>
        </p:txBody>
      </p:sp>
      <p:sp>
        <p:nvSpPr>
          <p:cNvPr name="TextBox 42" id="42"/>
          <p:cNvSpPr txBox="true"/>
          <p:nvPr/>
        </p:nvSpPr>
        <p:spPr>
          <a:xfrm rot="0">
            <a:off x="14385046" y="517674"/>
            <a:ext cx="1060497" cy="197971"/>
          </a:xfrm>
          <a:prstGeom prst="rect">
            <a:avLst/>
          </a:prstGeom>
        </p:spPr>
        <p:txBody>
          <a:bodyPr anchor="t" rtlCol="false" tIns="0" lIns="0" bIns="0" rIns="0">
            <a:spAutoFit/>
          </a:bodyPr>
          <a:lstStyle/>
          <a:p>
            <a:pPr>
              <a:lnSpc>
                <a:spcPts val="1680"/>
              </a:lnSpc>
              <a:spcBef>
                <a:spcPct val="0"/>
              </a:spcBef>
            </a:pPr>
            <a:r>
              <a:rPr lang="en-US" sz="1200">
                <a:solidFill>
                  <a:srgbClr val="1F2020"/>
                </a:solidFill>
                <a:latin typeface="Open Sans"/>
              </a:rPr>
              <a:t>About Us</a:t>
            </a:r>
          </a:p>
        </p:txBody>
      </p:sp>
      <p:sp>
        <p:nvSpPr>
          <p:cNvPr name="TextBox 43" id="43"/>
          <p:cNvSpPr txBox="true"/>
          <p:nvPr/>
        </p:nvSpPr>
        <p:spPr>
          <a:xfrm rot="0">
            <a:off x="13154289" y="517674"/>
            <a:ext cx="735456" cy="197971"/>
          </a:xfrm>
          <a:prstGeom prst="rect">
            <a:avLst/>
          </a:prstGeom>
        </p:spPr>
        <p:txBody>
          <a:bodyPr anchor="t" rtlCol="false" tIns="0" lIns="0" bIns="0" rIns="0">
            <a:spAutoFit/>
          </a:bodyPr>
          <a:lstStyle/>
          <a:p>
            <a:pPr>
              <a:lnSpc>
                <a:spcPts val="1680"/>
              </a:lnSpc>
              <a:spcBef>
                <a:spcPct val="0"/>
              </a:spcBef>
            </a:pPr>
            <a:r>
              <a:rPr lang="en-US" sz="1200">
                <a:solidFill>
                  <a:srgbClr val="1F2020"/>
                </a:solidFill>
                <a:latin typeface="Open Sans"/>
              </a:rPr>
              <a:t>Photo</a:t>
            </a:r>
          </a:p>
        </p:txBody>
      </p:sp>
      <p:sp>
        <p:nvSpPr>
          <p:cNvPr name="TextBox 44" id="44"/>
          <p:cNvSpPr txBox="true"/>
          <p:nvPr/>
        </p:nvSpPr>
        <p:spPr>
          <a:xfrm rot="0">
            <a:off x="11898530" y="517674"/>
            <a:ext cx="809760" cy="197971"/>
          </a:xfrm>
          <a:prstGeom prst="rect">
            <a:avLst/>
          </a:prstGeom>
        </p:spPr>
        <p:txBody>
          <a:bodyPr anchor="t" rtlCol="false" tIns="0" lIns="0" bIns="0" rIns="0">
            <a:spAutoFit/>
          </a:bodyPr>
          <a:lstStyle/>
          <a:p>
            <a:pPr>
              <a:lnSpc>
                <a:spcPts val="1680"/>
              </a:lnSpc>
              <a:spcBef>
                <a:spcPct val="0"/>
              </a:spcBef>
            </a:pPr>
            <a:r>
              <a:rPr lang="en-US" sz="1200">
                <a:solidFill>
                  <a:srgbClr val="1F2020"/>
                </a:solidFill>
                <a:latin typeface="Open Sans"/>
              </a:rPr>
              <a:t>Home</a:t>
            </a:r>
          </a:p>
        </p:txBody>
      </p:sp>
      <p:sp>
        <p:nvSpPr>
          <p:cNvPr name="TextBox 45" id="45"/>
          <p:cNvSpPr txBox="true"/>
          <p:nvPr/>
        </p:nvSpPr>
        <p:spPr>
          <a:xfrm rot="0">
            <a:off x="10122180" y="1646102"/>
            <a:ext cx="6064219" cy="1408027"/>
          </a:xfrm>
          <a:prstGeom prst="rect">
            <a:avLst/>
          </a:prstGeom>
        </p:spPr>
        <p:txBody>
          <a:bodyPr anchor="t" rtlCol="false" tIns="0" lIns="0" bIns="0" rIns="0">
            <a:spAutoFit/>
          </a:bodyPr>
          <a:lstStyle/>
          <a:p>
            <a:pPr>
              <a:lnSpc>
                <a:spcPts val="5336"/>
              </a:lnSpc>
            </a:pPr>
            <a:r>
              <a:rPr lang="en-US" sz="4560">
                <a:solidFill>
                  <a:srgbClr val="1F2020"/>
                </a:solidFill>
                <a:latin typeface="Poppins Bold"/>
              </a:rPr>
              <a:t>Các kỹ năng khác cần trang bị</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293116" y="565634"/>
            <a:ext cx="397367" cy="28996"/>
            <a:chOff x="0" y="0"/>
            <a:chExt cx="128243" cy="9358"/>
          </a:xfrm>
        </p:grpSpPr>
        <p:sp>
          <p:nvSpPr>
            <p:cNvPr name="Freeform 3" id="3"/>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solidFill>
              <a:srgbClr val="335ACF"/>
            </a:solidFill>
          </p:spPr>
        </p:sp>
        <p:sp>
          <p:nvSpPr>
            <p:cNvPr name="TextBox 4" id="4"/>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7293116" y="657737"/>
            <a:ext cx="397367" cy="28996"/>
            <a:chOff x="0" y="0"/>
            <a:chExt cx="128243" cy="9358"/>
          </a:xfrm>
        </p:grpSpPr>
        <p:sp>
          <p:nvSpPr>
            <p:cNvPr name="Freeform 6" id="6"/>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solidFill>
              <a:srgbClr val="335ACF"/>
            </a:solidFill>
          </p:spPr>
        </p:sp>
        <p:sp>
          <p:nvSpPr>
            <p:cNvPr name="TextBox 7" id="7"/>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673429" y="486649"/>
            <a:ext cx="274427" cy="260019"/>
          </a:xfrm>
          <a:custGeom>
            <a:avLst/>
            <a:gdLst/>
            <a:ahLst/>
            <a:cxnLst/>
            <a:rect r="r" b="b" t="t" l="l"/>
            <a:pathLst>
              <a:path h="260019" w="274427">
                <a:moveTo>
                  <a:pt x="0" y="0"/>
                </a:moveTo>
                <a:lnTo>
                  <a:pt x="274427" y="0"/>
                </a:lnTo>
                <a:lnTo>
                  <a:pt x="274427" y="260020"/>
                </a:lnTo>
                <a:lnTo>
                  <a:pt x="0" y="26002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9" id="9"/>
          <p:cNvGrpSpPr/>
          <p:nvPr/>
        </p:nvGrpSpPr>
        <p:grpSpPr>
          <a:xfrm rot="0">
            <a:off x="18177932" y="8597752"/>
            <a:ext cx="110068" cy="660548"/>
            <a:chOff x="0" y="0"/>
            <a:chExt cx="28989" cy="173972"/>
          </a:xfrm>
        </p:grpSpPr>
        <p:sp>
          <p:nvSpPr>
            <p:cNvPr name="Freeform 10" id="10"/>
            <p:cNvSpPr/>
            <p:nvPr/>
          </p:nvSpPr>
          <p:spPr>
            <a:xfrm flipH="false" flipV="false" rot="0">
              <a:off x="0" y="0"/>
              <a:ext cx="28989" cy="173972"/>
            </a:xfrm>
            <a:custGeom>
              <a:avLst/>
              <a:gdLst/>
              <a:ahLst/>
              <a:cxnLst/>
              <a:rect r="r" b="b" t="t" l="l"/>
              <a:pathLst>
                <a:path h="173972" w="28989">
                  <a:moveTo>
                    <a:pt x="0" y="0"/>
                  </a:moveTo>
                  <a:lnTo>
                    <a:pt x="28989" y="0"/>
                  </a:lnTo>
                  <a:lnTo>
                    <a:pt x="28989" y="173972"/>
                  </a:lnTo>
                  <a:lnTo>
                    <a:pt x="0" y="173972"/>
                  </a:lnTo>
                  <a:close/>
                </a:path>
              </a:pathLst>
            </a:custGeom>
            <a:solidFill>
              <a:srgbClr val="335ACF"/>
            </a:solidFill>
          </p:spPr>
        </p:sp>
        <p:sp>
          <p:nvSpPr>
            <p:cNvPr name="TextBox 11" id="11"/>
            <p:cNvSpPr txBox="true"/>
            <p:nvPr/>
          </p:nvSpPr>
          <p:spPr>
            <a:xfrm>
              <a:off x="0" y="-38100"/>
              <a:ext cx="28989" cy="212072"/>
            </a:xfrm>
            <a:prstGeom prst="rect">
              <a:avLst/>
            </a:prstGeom>
          </p:spPr>
          <p:txBody>
            <a:bodyPr anchor="ctr" rtlCol="false" tIns="50800" lIns="50800" bIns="50800" rIns="50800"/>
            <a:lstStyle/>
            <a:p>
              <a:pPr algn="ctr">
                <a:lnSpc>
                  <a:spcPts val="2659"/>
                </a:lnSpc>
              </a:pPr>
            </a:p>
          </p:txBody>
        </p:sp>
      </p:grpSp>
      <p:grpSp>
        <p:nvGrpSpPr>
          <p:cNvPr name="Group 12" id="12"/>
          <p:cNvGrpSpPr>
            <a:grpSpLocks noChangeAspect="true"/>
          </p:cNvGrpSpPr>
          <p:nvPr/>
        </p:nvGrpSpPr>
        <p:grpSpPr>
          <a:xfrm rot="1865393">
            <a:off x="-944694" y="6328342"/>
            <a:ext cx="4658921" cy="9218475"/>
            <a:chOff x="0" y="0"/>
            <a:chExt cx="2620010" cy="5184140"/>
          </a:xfrm>
        </p:grpSpPr>
        <p:sp>
          <p:nvSpPr>
            <p:cNvPr name="Freeform 13" id="13"/>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14" id="14"/>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4"/>
              <a:stretch>
                <a:fillRect l="-58351" t="0" r="-58351" b="0"/>
              </a:stretch>
            </a:blipFill>
          </p:spPr>
        </p:sp>
        <p:sp>
          <p:nvSpPr>
            <p:cNvPr name="Freeform 15" id="15"/>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name="Freeform 16" id="16"/>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name="Freeform 17" id="17"/>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name="Freeform 18" id="18"/>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name="Freeform 19" id="19"/>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name="Freeform 20" id="20"/>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name="Freeform 21" id="21"/>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sp>
        <p:nvSpPr>
          <p:cNvPr name="Freeform 22" id="22"/>
          <p:cNvSpPr/>
          <p:nvPr/>
        </p:nvSpPr>
        <p:spPr>
          <a:xfrm flipH="false" flipV="false" rot="0">
            <a:off x="4702629" y="1404974"/>
            <a:ext cx="1237591" cy="1237591"/>
          </a:xfrm>
          <a:custGeom>
            <a:avLst/>
            <a:gdLst/>
            <a:ahLst/>
            <a:cxnLst/>
            <a:rect r="r" b="b" t="t" l="l"/>
            <a:pathLst>
              <a:path h="1237591" w="1237591">
                <a:moveTo>
                  <a:pt x="0" y="0"/>
                </a:moveTo>
                <a:lnTo>
                  <a:pt x="1237590" y="0"/>
                </a:lnTo>
                <a:lnTo>
                  <a:pt x="1237590" y="1237590"/>
                </a:lnTo>
                <a:lnTo>
                  <a:pt x="0" y="1237590"/>
                </a:lnTo>
                <a:lnTo>
                  <a:pt x="0" y="0"/>
                </a:lnTo>
                <a:close/>
              </a:path>
            </a:pathLst>
          </a:custGeom>
          <a:blipFill>
            <a:blip r:embed="rId5"/>
            <a:stretch>
              <a:fillRect l="0" t="0" r="0" b="0"/>
            </a:stretch>
          </a:blipFill>
        </p:spPr>
      </p:sp>
      <p:sp>
        <p:nvSpPr>
          <p:cNvPr name="Freeform 23" id="23"/>
          <p:cNvSpPr/>
          <p:nvPr/>
        </p:nvSpPr>
        <p:spPr>
          <a:xfrm flipH="false" flipV="false" rot="0">
            <a:off x="1514659" y="1518771"/>
            <a:ext cx="3302751" cy="1123793"/>
          </a:xfrm>
          <a:custGeom>
            <a:avLst/>
            <a:gdLst/>
            <a:ahLst/>
            <a:cxnLst/>
            <a:rect r="r" b="b" t="t" l="l"/>
            <a:pathLst>
              <a:path h="1123793" w="3302751">
                <a:moveTo>
                  <a:pt x="0" y="0"/>
                </a:moveTo>
                <a:lnTo>
                  <a:pt x="3302751" y="0"/>
                </a:lnTo>
                <a:lnTo>
                  <a:pt x="3302751" y="1123793"/>
                </a:lnTo>
                <a:lnTo>
                  <a:pt x="0" y="1123793"/>
                </a:lnTo>
                <a:lnTo>
                  <a:pt x="0" y="0"/>
                </a:lnTo>
                <a:close/>
              </a:path>
            </a:pathLst>
          </a:custGeom>
          <a:blipFill>
            <a:blip r:embed="rId6"/>
            <a:stretch>
              <a:fillRect l="0" t="0" r="0" b="0"/>
            </a:stretch>
          </a:blipFill>
        </p:spPr>
      </p:sp>
      <p:sp>
        <p:nvSpPr>
          <p:cNvPr name="Freeform 24" id="24"/>
          <p:cNvSpPr/>
          <p:nvPr/>
        </p:nvSpPr>
        <p:spPr>
          <a:xfrm flipH="false" flipV="false" rot="0">
            <a:off x="6422680" y="4586814"/>
            <a:ext cx="3944229" cy="1972115"/>
          </a:xfrm>
          <a:custGeom>
            <a:avLst/>
            <a:gdLst/>
            <a:ahLst/>
            <a:cxnLst/>
            <a:rect r="r" b="b" t="t" l="l"/>
            <a:pathLst>
              <a:path h="1972115" w="3944229">
                <a:moveTo>
                  <a:pt x="0" y="0"/>
                </a:moveTo>
                <a:lnTo>
                  <a:pt x="3944230" y="0"/>
                </a:lnTo>
                <a:lnTo>
                  <a:pt x="3944230" y="1972115"/>
                </a:lnTo>
                <a:lnTo>
                  <a:pt x="0" y="1972115"/>
                </a:lnTo>
                <a:lnTo>
                  <a:pt x="0" y="0"/>
                </a:lnTo>
                <a:close/>
              </a:path>
            </a:pathLst>
          </a:custGeom>
          <a:blipFill>
            <a:blip r:embed="rId7"/>
            <a:stretch>
              <a:fillRect l="0" t="0" r="0" b="0"/>
            </a:stretch>
          </a:blipFill>
        </p:spPr>
      </p:sp>
      <p:sp>
        <p:nvSpPr>
          <p:cNvPr name="TextBox 25" id="25"/>
          <p:cNvSpPr txBox="true"/>
          <p:nvPr/>
        </p:nvSpPr>
        <p:spPr>
          <a:xfrm rot="0">
            <a:off x="1039108" y="517674"/>
            <a:ext cx="1547756" cy="197971"/>
          </a:xfrm>
          <a:prstGeom prst="rect">
            <a:avLst/>
          </a:prstGeom>
        </p:spPr>
        <p:txBody>
          <a:bodyPr anchor="t" rtlCol="false" tIns="0" lIns="0" bIns="0" rIns="0">
            <a:spAutoFit/>
          </a:bodyPr>
          <a:lstStyle/>
          <a:p>
            <a:pPr>
              <a:lnSpc>
                <a:spcPts val="1680"/>
              </a:lnSpc>
              <a:spcBef>
                <a:spcPct val="0"/>
              </a:spcBef>
            </a:pPr>
            <a:r>
              <a:rPr lang="en-US" sz="1200">
                <a:solidFill>
                  <a:srgbClr val="1F2020"/>
                </a:solidFill>
                <a:latin typeface="Open Sans"/>
              </a:rPr>
              <a:t>Studio Shodwe</a:t>
            </a:r>
          </a:p>
        </p:txBody>
      </p:sp>
      <p:sp>
        <p:nvSpPr>
          <p:cNvPr name="TextBox 26" id="26"/>
          <p:cNvSpPr txBox="true"/>
          <p:nvPr/>
        </p:nvSpPr>
        <p:spPr>
          <a:xfrm rot="0">
            <a:off x="15940842" y="517674"/>
            <a:ext cx="978460" cy="197971"/>
          </a:xfrm>
          <a:prstGeom prst="rect">
            <a:avLst/>
          </a:prstGeom>
        </p:spPr>
        <p:txBody>
          <a:bodyPr anchor="t" rtlCol="false" tIns="0" lIns="0" bIns="0" rIns="0">
            <a:spAutoFit/>
          </a:bodyPr>
          <a:lstStyle/>
          <a:p>
            <a:pPr>
              <a:lnSpc>
                <a:spcPts val="1680"/>
              </a:lnSpc>
              <a:spcBef>
                <a:spcPct val="0"/>
              </a:spcBef>
            </a:pPr>
            <a:r>
              <a:rPr lang="en-US" sz="1200">
                <a:solidFill>
                  <a:srgbClr val="1F2020"/>
                </a:solidFill>
                <a:latin typeface="Open Sans"/>
              </a:rPr>
              <a:t>Contact</a:t>
            </a:r>
          </a:p>
        </p:txBody>
      </p:sp>
      <p:sp>
        <p:nvSpPr>
          <p:cNvPr name="TextBox 27" id="27"/>
          <p:cNvSpPr txBox="true"/>
          <p:nvPr/>
        </p:nvSpPr>
        <p:spPr>
          <a:xfrm rot="0">
            <a:off x="14385046" y="517674"/>
            <a:ext cx="1060497" cy="197971"/>
          </a:xfrm>
          <a:prstGeom prst="rect">
            <a:avLst/>
          </a:prstGeom>
        </p:spPr>
        <p:txBody>
          <a:bodyPr anchor="t" rtlCol="false" tIns="0" lIns="0" bIns="0" rIns="0">
            <a:spAutoFit/>
          </a:bodyPr>
          <a:lstStyle/>
          <a:p>
            <a:pPr>
              <a:lnSpc>
                <a:spcPts val="1680"/>
              </a:lnSpc>
              <a:spcBef>
                <a:spcPct val="0"/>
              </a:spcBef>
            </a:pPr>
            <a:r>
              <a:rPr lang="en-US" sz="1200">
                <a:solidFill>
                  <a:srgbClr val="1F2020"/>
                </a:solidFill>
                <a:latin typeface="Open Sans"/>
              </a:rPr>
              <a:t>About Us</a:t>
            </a:r>
          </a:p>
        </p:txBody>
      </p:sp>
      <p:sp>
        <p:nvSpPr>
          <p:cNvPr name="TextBox 28" id="28"/>
          <p:cNvSpPr txBox="true"/>
          <p:nvPr/>
        </p:nvSpPr>
        <p:spPr>
          <a:xfrm rot="0">
            <a:off x="13154289" y="517674"/>
            <a:ext cx="735456" cy="197971"/>
          </a:xfrm>
          <a:prstGeom prst="rect">
            <a:avLst/>
          </a:prstGeom>
        </p:spPr>
        <p:txBody>
          <a:bodyPr anchor="t" rtlCol="false" tIns="0" lIns="0" bIns="0" rIns="0">
            <a:spAutoFit/>
          </a:bodyPr>
          <a:lstStyle/>
          <a:p>
            <a:pPr>
              <a:lnSpc>
                <a:spcPts val="1680"/>
              </a:lnSpc>
              <a:spcBef>
                <a:spcPct val="0"/>
              </a:spcBef>
            </a:pPr>
            <a:r>
              <a:rPr lang="en-US" sz="1200">
                <a:solidFill>
                  <a:srgbClr val="1F2020"/>
                </a:solidFill>
                <a:latin typeface="Open Sans"/>
              </a:rPr>
              <a:t>Photo</a:t>
            </a:r>
          </a:p>
        </p:txBody>
      </p:sp>
      <p:sp>
        <p:nvSpPr>
          <p:cNvPr name="TextBox 29" id="29"/>
          <p:cNvSpPr txBox="true"/>
          <p:nvPr/>
        </p:nvSpPr>
        <p:spPr>
          <a:xfrm rot="0">
            <a:off x="11898530" y="517674"/>
            <a:ext cx="809760" cy="197971"/>
          </a:xfrm>
          <a:prstGeom prst="rect">
            <a:avLst/>
          </a:prstGeom>
        </p:spPr>
        <p:txBody>
          <a:bodyPr anchor="t" rtlCol="false" tIns="0" lIns="0" bIns="0" rIns="0">
            <a:spAutoFit/>
          </a:bodyPr>
          <a:lstStyle/>
          <a:p>
            <a:pPr>
              <a:lnSpc>
                <a:spcPts val="1680"/>
              </a:lnSpc>
              <a:spcBef>
                <a:spcPct val="0"/>
              </a:spcBef>
            </a:pPr>
            <a:r>
              <a:rPr lang="en-US" sz="1200">
                <a:solidFill>
                  <a:srgbClr val="1F2020"/>
                </a:solidFill>
                <a:latin typeface="Open Sans"/>
              </a:rPr>
              <a:t>Home</a:t>
            </a:r>
          </a:p>
        </p:txBody>
      </p:sp>
      <p:sp>
        <p:nvSpPr>
          <p:cNvPr name="TextBox 30" id="30"/>
          <p:cNvSpPr txBox="true"/>
          <p:nvPr/>
        </p:nvSpPr>
        <p:spPr>
          <a:xfrm rot="0">
            <a:off x="1514659" y="2874270"/>
            <a:ext cx="14426183" cy="1335256"/>
          </a:xfrm>
          <a:prstGeom prst="rect">
            <a:avLst/>
          </a:prstGeom>
        </p:spPr>
        <p:txBody>
          <a:bodyPr anchor="t" rtlCol="false" tIns="0" lIns="0" bIns="0" rIns="0">
            <a:spAutoFit/>
          </a:bodyPr>
          <a:lstStyle/>
          <a:p>
            <a:pPr>
              <a:lnSpc>
                <a:spcPts val="3464"/>
              </a:lnSpc>
            </a:pPr>
            <a:r>
              <a:rPr lang="en-US" sz="2960">
                <a:solidFill>
                  <a:srgbClr val="1F2020"/>
                </a:solidFill>
                <a:latin typeface="Poppins"/>
              </a:rPr>
              <a:t>Git và Github hỗ trợ việc quản lý mã nguồn, lưu trữ các phiên bản, nhờ đó các thành viên trong team có thể cùng nhau làm việc hiệu quả trên một dự án</a:t>
            </a:r>
          </a:p>
        </p:txBody>
      </p:sp>
      <p:sp>
        <p:nvSpPr>
          <p:cNvPr name="TextBox 31" id="31"/>
          <p:cNvSpPr txBox="true"/>
          <p:nvPr/>
        </p:nvSpPr>
        <p:spPr>
          <a:xfrm rot="0">
            <a:off x="6280615" y="6721797"/>
            <a:ext cx="10382245" cy="1773406"/>
          </a:xfrm>
          <a:prstGeom prst="rect">
            <a:avLst/>
          </a:prstGeom>
        </p:spPr>
        <p:txBody>
          <a:bodyPr anchor="t" rtlCol="false" tIns="0" lIns="0" bIns="0" rIns="0">
            <a:spAutoFit/>
          </a:bodyPr>
          <a:lstStyle/>
          <a:p>
            <a:pPr>
              <a:lnSpc>
                <a:spcPts val="3464"/>
              </a:lnSpc>
            </a:pPr>
            <a:r>
              <a:rPr lang="en-US" sz="2960">
                <a:solidFill>
                  <a:srgbClr val="1F2020"/>
                </a:solidFill>
                <a:latin typeface="Poppins"/>
              </a:rPr>
              <a:t>Học về UX/UI design giúp developer phát triển khả năng xây dựng ứng dụng mobile có giao diện đẹp mắt (UI) và khả năng tương tác, đáp ứng trải nghiệm của người dùng (UX)</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293116" y="565634"/>
            <a:ext cx="397367" cy="28996"/>
            <a:chOff x="0" y="0"/>
            <a:chExt cx="128243" cy="9358"/>
          </a:xfrm>
        </p:grpSpPr>
        <p:sp>
          <p:nvSpPr>
            <p:cNvPr name="Freeform 3" id="3"/>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solidFill>
              <a:srgbClr val="335ACF"/>
            </a:solidFill>
          </p:spPr>
        </p:sp>
        <p:sp>
          <p:nvSpPr>
            <p:cNvPr name="TextBox 4" id="4"/>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7293116" y="657737"/>
            <a:ext cx="397367" cy="28996"/>
            <a:chOff x="0" y="0"/>
            <a:chExt cx="128243" cy="9358"/>
          </a:xfrm>
        </p:grpSpPr>
        <p:sp>
          <p:nvSpPr>
            <p:cNvPr name="Freeform 6" id="6"/>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solidFill>
              <a:srgbClr val="335ACF"/>
            </a:solidFill>
          </p:spPr>
        </p:sp>
        <p:sp>
          <p:nvSpPr>
            <p:cNvPr name="TextBox 7" id="7"/>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673429" y="486649"/>
            <a:ext cx="274427" cy="260019"/>
          </a:xfrm>
          <a:custGeom>
            <a:avLst/>
            <a:gdLst/>
            <a:ahLst/>
            <a:cxnLst/>
            <a:rect r="r" b="b" t="t" l="l"/>
            <a:pathLst>
              <a:path h="260019" w="274427">
                <a:moveTo>
                  <a:pt x="0" y="0"/>
                </a:moveTo>
                <a:lnTo>
                  <a:pt x="274427" y="0"/>
                </a:lnTo>
                <a:lnTo>
                  <a:pt x="274427" y="260020"/>
                </a:lnTo>
                <a:lnTo>
                  <a:pt x="0" y="26002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9" id="9"/>
          <p:cNvGrpSpPr/>
          <p:nvPr/>
        </p:nvGrpSpPr>
        <p:grpSpPr>
          <a:xfrm rot="0">
            <a:off x="18177932" y="8597752"/>
            <a:ext cx="110068" cy="660548"/>
            <a:chOff x="0" y="0"/>
            <a:chExt cx="28989" cy="173972"/>
          </a:xfrm>
        </p:grpSpPr>
        <p:sp>
          <p:nvSpPr>
            <p:cNvPr name="Freeform 10" id="10"/>
            <p:cNvSpPr/>
            <p:nvPr/>
          </p:nvSpPr>
          <p:spPr>
            <a:xfrm flipH="false" flipV="false" rot="0">
              <a:off x="0" y="0"/>
              <a:ext cx="28989" cy="173972"/>
            </a:xfrm>
            <a:custGeom>
              <a:avLst/>
              <a:gdLst/>
              <a:ahLst/>
              <a:cxnLst/>
              <a:rect r="r" b="b" t="t" l="l"/>
              <a:pathLst>
                <a:path h="173972" w="28989">
                  <a:moveTo>
                    <a:pt x="0" y="0"/>
                  </a:moveTo>
                  <a:lnTo>
                    <a:pt x="28989" y="0"/>
                  </a:lnTo>
                  <a:lnTo>
                    <a:pt x="28989" y="173972"/>
                  </a:lnTo>
                  <a:lnTo>
                    <a:pt x="0" y="173972"/>
                  </a:lnTo>
                  <a:close/>
                </a:path>
              </a:pathLst>
            </a:custGeom>
            <a:solidFill>
              <a:srgbClr val="335ACF"/>
            </a:solidFill>
          </p:spPr>
        </p:sp>
        <p:sp>
          <p:nvSpPr>
            <p:cNvPr name="TextBox 11" id="11"/>
            <p:cNvSpPr txBox="true"/>
            <p:nvPr/>
          </p:nvSpPr>
          <p:spPr>
            <a:xfrm>
              <a:off x="0" y="-38100"/>
              <a:ext cx="28989" cy="212072"/>
            </a:xfrm>
            <a:prstGeom prst="rect">
              <a:avLst/>
            </a:prstGeom>
          </p:spPr>
          <p:txBody>
            <a:bodyPr anchor="ctr" rtlCol="false" tIns="50800" lIns="50800" bIns="50800" rIns="50800"/>
            <a:lstStyle/>
            <a:p>
              <a:pPr algn="ctr">
                <a:lnSpc>
                  <a:spcPts val="2659"/>
                </a:lnSpc>
              </a:pPr>
            </a:p>
          </p:txBody>
        </p:sp>
      </p:grpSp>
      <p:grpSp>
        <p:nvGrpSpPr>
          <p:cNvPr name="Group 12" id="12"/>
          <p:cNvGrpSpPr>
            <a:grpSpLocks noChangeAspect="true"/>
          </p:cNvGrpSpPr>
          <p:nvPr/>
        </p:nvGrpSpPr>
        <p:grpSpPr>
          <a:xfrm rot="1865393">
            <a:off x="-944694" y="6328342"/>
            <a:ext cx="4658921" cy="9218475"/>
            <a:chOff x="0" y="0"/>
            <a:chExt cx="2620010" cy="5184140"/>
          </a:xfrm>
        </p:grpSpPr>
        <p:sp>
          <p:nvSpPr>
            <p:cNvPr name="Freeform 13" id="13"/>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14" id="14"/>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4"/>
              <a:stretch>
                <a:fillRect l="-58351" t="0" r="-58351" b="0"/>
              </a:stretch>
            </a:blipFill>
          </p:spPr>
        </p:sp>
        <p:sp>
          <p:nvSpPr>
            <p:cNvPr name="Freeform 15" id="15"/>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name="Freeform 16" id="16"/>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name="Freeform 17" id="17"/>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name="Freeform 18" id="18"/>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name="Freeform 19" id="19"/>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name="Freeform 20" id="20"/>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name="Freeform 21" id="21"/>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sp>
        <p:nvSpPr>
          <p:cNvPr name="Freeform 22" id="22"/>
          <p:cNvSpPr/>
          <p:nvPr/>
        </p:nvSpPr>
        <p:spPr>
          <a:xfrm flipH="false" flipV="false" rot="0">
            <a:off x="1505134" y="1546231"/>
            <a:ext cx="1496138" cy="1374656"/>
          </a:xfrm>
          <a:custGeom>
            <a:avLst/>
            <a:gdLst/>
            <a:ahLst/>
            <a:cxnLst/>
            <a:rect r="r" b="b" t="t" l="l"/>
            <a:pathLst>
              <a:path h="1374656" w="1496138">
                <a:moveTo>
                  <a:pt x="0" y="0"/>
                </a:moveTo>
                <a:lnTo>
                  <a:pt x="1496138" y="0"/>
                </a:lnTo>
                <a:lnTo>
                  <a:pt x="1496138" y="1374656"/>
                </a:lnTo>
                <a:lnTo>
                  <a:pt x="0" y="1374656"/>
                </a:lnTo>
                <a:lnTo>
                  <a:pt x="0" y="0"/>
                </a:lnTo>
                <a:close/>
              </a:path>
            </a:pathLst>
          </a:custGeom>
          <a:blipFill>
            <a:blip r:embed="rId5"/>
            <a:stretch>
              <a:fillRect l="0" t="0" r="0" b="0"/>
            </a:stretch>
          </a:blipFill>
        </p:spPr>
      </p:sp>
      <p:sp>
        <p:nvSpPr>
          <p:cNvPr name="Freeform 23" id="23"/>
          <p:cNvSpPr/>
          <p:nvPr/>
        </p:nvSpPr>
        <p:spPr>
          <a:xfrm flipH="false" flipV="false" rot="0">
            <a:off x="5759747" y="5731291"/>
            <a:ext cx="2283000" cy="2283000"/>
          </a:xfrm>
          <a:custGeom>
            <a:avLst/>
            <a:gdLst/>
            <a:ahLst/>
            <a:cxnLst/>
            <a:rect r="r" b="b" t="t" l="l"/>
            <a:pathLst>
              <a:path h="2283000" w="2283000">
                <a:moveTo>
                  <a:pt x="0" y="0"/>
                </a:moveTo>
                <a:lnTo>
                  <a:pt x="2283000" y="0"/>
                </a:lnTo>
                <a:lnTo>
                  <a:pt x="2283000" y="2283000"/>
                </a:lnTo>
                <a:lnTo>
                  <a:pt x="0" y="2283000"/>
                </a:lnTo>
                <a:lnTo>
                  <a:pt x="0" y="0"/>
                </a:lnTo>
                <a:close/>
              </a:path>
            </a:pathLst>
          </a:custGeom>
          <a:blipFill>
            <a:blip r:embed="rId6"/>
            <a:stretch>
              <a:fillRect l="0" t="0" r="0" b="0"/>
            </a:stretch>
          </a:blipFill>
        </p:spPr>
      </p:sp>
      <p:sp>
        <p:nvSpPr>
          <p:cNvPr name="TextBox 24" id="24"/>
          <p:cNvSpPr txBox="true"/>
          <p:nvPr/>
        </p:nvSpPr>
        <p:spPr>
          <a:xfrm rot="0">
            <a:off x="1039108" y="517674"/>
            <a:ext cx="1547756" cy="197971"/>
          </a:xfrm>
          <a:prstGeom prst="rect">
            <a:avLst/>
          </a:prstGeom>
        </p:spPr>
        <p:txBody>
          <a:bodyPr anchor="t" rtlCol="false" tIns="0" lIns="0" bIns="0" rIns="0">
            <a:spAutoFit/>
          </a:bodyPr>
          <a:lstStyle/>
          <a:p>
            <a:pPr>
              <a:lnSpc>
                <a:spcPts val="1680"/>
              </a:lnSpc>
              <a:spcBef>
                <a:spcPct val="0"/>
              </a:spcBef>
            </a:pPr>
            <a:r>
              <a:rPr lang="en-US" sz="1200">
                <a:solidFill>
                  <a:srgbClr val="1F2020"/>
                </a:solidFill>
                <a:latin typeface="Open Sans"/>
              </a:rPr>
              <a:t>Studio Shodwe</a:t>
            </a:r>
          </a:p>
        </p:txBody>
      </p:sp>
      <p:sp>
        <p:nvSpPr>
          <p:cNvPr name="TextBox 25" id="25"/>
          <p:cNvSpPr txBox="true"/>
          <p:nvPr/>
        </p:nvSpPr>
        <p:spPr>
          <a:xfrm rot="0">
            <a:off x="15940842" y="517674"/>
            <a:ext cx="978460" cy="197971"/>
          </a:xfrm>
          <a:prstGeom prst="rect">
            <a:avLst/>
          </a:prstGeom>
        </p:spPr>
        <p:txBody>
          <a:bodyPr anchor="t" rtlCol="false" tIns="0" lIns="0" bIns="0" rIns="0">
            <a:spAutoFit/>
          </a:bodyPr>
          <a:lstStyle/>
          <a:p>
            <a:pPr>
              <a:lnSpc>
                <a:spcPts val="1680"/>
              </a:lnSpc>
              <a:spcBef>
                <a:spcPct val="0"/>
              </a:spcBef>
            </a:pPr>
            <a:r>
              <a:rPr lang="en-US" sz="1200">
                <a:solidFill>
                  <a:srgbClr val="1F2020"/>
                </a:solidFill>
                <a:latin typeface="Open Sans"/>
              </a:rPr>
              <a:t>Contact</a:t>
            </a:r>
          </a:p>
        </p:txBody>
      </p:sp>
      <p:sp>
        <p:nvSpPr>
          <p:cNvPr name="TextBox 26" id="26"/>
          <p:cNvSpPr txBox="true"/>
          <p:nvPr/>
        </p:nvSpPr>
        <p:spPr>
          <a:xfrm rot="0">
            <a:off x="14385046" y="517674"/>
            <a:ext cx="1060497" cy="197971"/>
          </a:xfrm>
          <a:prstGeom prst="rect">
            <a:avLst/>
          </a:prstGeom>
        </p:spPr>
        <p:txBody>
          <a:bodyPr anchor="t" rtlCol="false" tIns="0" lIns="0" bIns="0" rIns="0">
            <a:spAutoFit/>
          </a:bodyPr>
          <a:lstStyle/>
          <a:p>
            <a:pPr>
              <a:lnSpc>
                <a:spcPts val="1680"/>
              </a:lnSpc>
              <a:spcBef>
                <a:spcPct val="0"/>
              </a:spcBef>
            </a:pPr>
            <a:r>
              <a:rPr lang="en-US" sz="1200">
                <a:solidFill>
                  <a:srgbClr val="1F2020"/>
                </a:solidFill>
                <a:latin typeface="Open Sans"/>
              </a:rPr>
              <a:t>About Us</a:t>
            </a:r>
          </a:p>
        </p:txBody>
      </p:sp>
      <p:sp>
        <p:nvSpPr>
          <p:cNvPr name="TextBox 27" id="27"/>
          <p:cNvSpPr txBox="true"/>
          <p:nvPr/>
        </p:nvSpPr>
        <p:spPr>
          <a:xfrm rot="0">
            <a:off x="13154289" y="517674"/>
            <a:ext cx="735456" cy="197971"/>
          </a:xfrm>
          <a:prstGeom prst="rect">
            <a:avLst/>
          </a:prstGeom>
        </p:spPr>
        <p:txBody>
          <a:bodyPr anchor="t" rtlCol="false" tIns="0" lIns="0" bIns="0" rIns="0">
            <a:spAutoFit/>
          </a:bodyPr>
          <a:lstStyle/>
          <a:p>
            <a:pPr>
              <a:lnSpc>
                <a:spcPts val="1680"/>
              </a:lnSpc>
              <a:spcBef>
                <a:spcPct val="0"/>
              </a:spcBef>
            </a:pPr>
            <a:r>
              <a:rPr lang="en-US" sz="1200">
                <a:solidFill>
                  <a:srgbClr val="1F2020"/>
                </a:solidFill>
                <a:latin typeface="Open Sans"/>
              </a:rPr>
              <a:t>Photo</a:t>
            </a:r>
          </a:p>
        </p:txBody>
      </p:sp>
      <p:sp>
        <p:nvSpPr>
          <p:cNvPr name="TextBox 28" id="28"/>
          <p:cNvSpPr txBox="true"/>
          <p:nvPr/>
        </p:nvSpPr>
        <p:spPr>
          <a:xfrm rot="0">
            <a:off x="11898530" y="517674"/>
            <a:ext cx="809760" cy="197971"/>
          </a:xfrm>
          <a:prstGeom prst="rect">
            <a:avLst/>
          </a:prstGeom>
        </p:spPr>
        <p:txBody>
          <a:bodyPr anchor="t" rtlCol="false" tIns="0" lIns="0" bIns="0" rIns="0">
            <a:spAutoFit/>
          </a:bodyPr>
          <a:lstStyle/>
          <a:p>
            <a:pPr>
              <a:lnSpc>
                <a:spcPts val="1680"/>
              </a:lnSpc>
              <a:spcBef>
                <a:spcPct val="0"/>
              </a:spcBef>
            </a:pPr>
            <a:r>
              <a:rPr lang="en-US" sz="1200">
                <a:solidFill>
                  <a:srgbClr val="1F2020"/>
                </a:solidFill>
                <a:latin typeface="Open Sans"/>
              </a:rPr>
              <a:t>Home</a:t>
            </a:r>
          </a:p>
        </p:txBody>
      </p:sp>
      <p:sp>
        <p:nvSpPr>
          <p:cNvPr name="TextBox 29" id="29"/>
          <p:cNvSpPr txBox="true"/>
          <p:nvPr/>
        </p:nvSpPr>
        <p:spPr>
          <a:xfrm rot="0">
            <a:off x="1505134" y="3160020"/>
            <a:ext cx="14426183" cy="1773406"/>
          </a:xfrm>
          <a:prstGeom prst="rect">
            <a:avLst/>
          </a:prstGeom>
        </p:spPr>
        <p:txBody>
          <a:bodyPr anchor="t" rtlCol="false" tIns="0" lIns="0" bIns="0" rIns="0">
            <a:spAutoFit/>
          </a:bodyPr>
          <a:lstStyle/>
          <a:p>
            <a:pPr>
              <a:lnSpc>
                <a:spcPts val="3464"/>
              </a:lnSpc>
            </a:pPr>
            <a:r>
              <a:rPr lang="en-US" sz="2960">
                <a:solidFill>
                  <a:srgbClr val="1F2020"/>
                </a:solidFill>
                <a:latin typeface="Poppins"/>
              </a:rPr>
              <a:t>XML là một ngôn ngữ đánh dấu được sử dụng rộng rãi trong lập trình Android để định nghĩa giao diện người dùng và các tài nguyên khác như cấu hình ứng dụng. XML thường mô tả giao diện người dùng và để định nghĩa các tài nguyên.</a:t>
            </a:r>
          </a:p>
        </p:txBody>
      </p:sp>
      <p:sp>
        <p:nvSpPr>
          <p:cNvPr name="TextBox 30" id="30"/>
          <p:cNvSpPr txBox="true"/>
          <p:nvPr/>
        </p:nvSpPr>
        <p:spPr>
          <a:xfrm rot="0">
            <a:off x="8301519" y="5929700"/>
            <a:ext cx="8617783" cy="2211556"/>
          </a:xfrm>
          <a:prstGeom prst="rect">
            <a:avLst/>
          </a:prstGeom>
        </p:spPr>
        <p:txBody>
          <a:bodyPr anchor="t" rtlCol="false" tIns="0" lIns="0" bIns="0" rIns="0">
            <a:spAutoFit/>
          </a:bodyPr>
          <a:lstStyle/>
          <a:p>
            <a:pPr>
              <a:lnSpc>
                <a:spcPts val="3464"/>
              </a:lnSpc>
            </a:pPr>
            <a:r>
              <a:rPr lang="en-US" sz="2960">
                <a:solidFill>
                  <a:srgbClr val="1F2020"/>
                </a:solidFill>
                <a:latin typeface="Poppins"/>
              </a:rPr>
              <a:t>Nắm rõ về cấu trúc, nguyên lý hoạt động của cơ sở dữ liệu, cấu trúc hoặc phi cấu trúc, phổ biến như SQL, MySQL, sẽ phục vụ tốt hơn cho quá trình xây dựng ứng dụng có tương tác và lưu trữ dữ liệu người dùng</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293116" y="565634"/>
            <a:ext cx="397367" cy="28996"/>
            <a:chOff x="0" y="0"/>
            <a:chExt cx="128243" cy="9358"/>
          </a:xfrm>
        </p:grpSpPr>
        <p:sp>
          <p:nvSpPr>
            <p:cNvPr name="Freeform 3" id="3"/>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solidFill>
              <a:srgbClr val="335ACF"/>
            </a:solidFill>
          </p:spPr>
        </p:sp>
        <p:sp>
          <p:nvSpPr>
            <p:cNvPr name="TextBox 4" id="4"/>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7293116" y="657737"/>
            <a:ext cx="397367" cy="28996"/>
            <a:chOff x="0" y="0"/>
            <a:chExt cx="128243" cy="9358"/>
          </a:xfrm>
        </p:grpSpPr>
        <p:sp>
          <p:nvSpPr>
            <p:cNvPr name="Freeform 6" id="6"/>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solidFill>
              <a:srgbClr val="335ACF"/>
            </a:solidFill>
          </p:spPr>
        </p:sp>
        <p:sp>
          <p:nvSpPr>
            <p:cNvPr name="TextBox 7" id="7"/>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673429" y="486649"/>
            <a:ext cx="274427" cy="260019"/>
          </a:xfrm>
          <a:custGeom>
            <a:avLst/>
            <a:gdLst/>
            <a:ahLst/>
            <a:cxnLst/>
            <a:rect r="r" b="b" t="t" l="l"/>
            <a:pathLst>
              <a:path h="260019" w="274427">
                <a:moveTo>
                  <a:pt x="0" y="0"/>
                </a:moveTo>
                <a:lnTo>
                  <a:pt x="274427" y="0"/>
                </a:lnTo>
                <a:lnTo>
                  <a:pt x="274427" y="260020"/>
                </a:lnTo>
                <a:lnTo>
                  <a:pt x="0" y="26002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9" id="9"/>
          <p:cNvGrpSpPr/>
          <p:nvPr/>
        </p:nvGrpSpPr>
        <p:grpSpPr>
          <a:xfrm rot="0">
            <a:off x="18177932" y="8597752"/>
            <a:ext cx="110068" cy="660548"/>
            <a:chOff x="0" y="0"/>
            <a:chExt cx="28989" cy="173972"/>
          </a:xfrm>
        </p:grpSpPr>
        <p:sp>
          <p:nvSpPr>
            <p:cNvPr name="Freeform 10" id="10"/>
            <p:cNvSpPr/>
            <p:nvPr/>
          </p:nvSpPr>
          <p:spPr>
            <a:xfrm flipH="false" flipV="false" rot="0">
              <a:off x="0" y="0"/>
              <a:ext cx="28989" cy="173972"/>
            </a:xfrm>
            <a:custGeom>
              <a:avLst/>
              <a:gdLst/>
              <a:ahLst/>
              <a:cxnLst/>
              <a:rect r="r" b="b" t="t" l="l"/>
              <a:pathLst>
                <a:path h="173972" w="28989">
                  <a:moveTo>
                    <a:pt x="0" y="0"/>
                  </a:moveTo>
                  <a:lnTo>
                    <a:pt x="28989" y="0"/>
                  </a:lnTo>
                  <a:lnTo>
                    <a:pt x="28989" y="173972"/>
                  </a:lnTo>
                  <a:lnTo>
                    <a:pt x="0" y="173972"/>
                  </a:lnTo>
                  <a:close/>
                </a:path>
              </a:pathLst>
            </a:custGeom>
            <a:solidFill>
              <a:srgbClr val="335ACF"/>
            </a:solidFill>
          </p:spPr>
        </p:sp>
        <p:sp>
          <p:nvSpPr>
            <p:cNvPr name="TextBox 11" id="11"/>
            <p:cNvSpPr txBox="true"/>
            <p:nvPr/>
          </p:nvSpPr>
          <p:spPr>
            <a:xfrm>
              <a:off x="0" y="-38100"/>
              <a:ext cx="28989" cy="212072"/>
            </a:xfrm>
            <a:prstGeom prst="rect">
              <a:avLst/>
            </a:prstGeom>
          </p:spPr>
          <p:txBody>
            <a:bodyPr anchor="ctr" rtlCol="false" tIns="50800" lIns="50800" bIns="50800" rIns="50800"/>
            <a:lstStyle/>
            <a:p>
              <a:pPr algn="ctr">
                <a:lnSpc>
                  <a:spcPts val="2659"/>
                </a:lnSpc>
              </a:pPr>
            </a:p>
          </p:txBody>
        </p:sp>
      </p:grpSp>
      <p:grpSp>
        <p:nvGrpSpPr>
          <p:cNvPr name="Group 12" id="12"/>
          <p:cNvGrpSpPr>
            <a:grpSpLocks noChangeAspect="true"/>
          </p:cNvGrpSpPr>
          <p:nvPr/>
        </p:nvGrpSpPr>
        <p:grpSpPr>
          <a:xfrm rot="0">
            <a:off x="14589842" y="6821687"/>
            <a:ext cx="4658921" cy="9218475"/>
            <a:chOff x="0" y="0"/>
            <a:chExt cx="2620010" cy="5184140"/>
          </a:xfrm>
        </p:grpSpPr>
        <p:sp>
          <p:nvSpPr>
            <p:cNvPr name="Freeform 13" id="13"/>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14" id="14"/>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4"/>
              <a:stretch>
                <a:fillRect l="-58351" t="0" r="-58351" b="0"/>
              </a:stretch>
            </a:blipFill>
          </p:spPr>
        </p:sp>
        <p:sp>
          <p:nvSpPr>
            <p:cNvPr name="Freeform 15" id="15"/>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name="Freeform 16" id="16"/>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name="Freeform 17" id="17"/>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name="Freeform 18" id="18"/>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name="Freeform 19" id="19"/>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name="Freeform 20" id="20"/>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name="Freeform 21" id="21"/>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sp>
        <p:nvSpPr>
          <p:cNvPr name="Freeform 22" id="22"/>
          <p:cNvSpPr/>
          <p:nvPr/>
        </p:nvSpPr>
        <p:spPr>
          <a:xfrm flipH="false" flipV="false" rot="0">
            <a:off x="2009732" y="3880903"/>
            <a:ext cx="11345014" cy="5881568"/>
          </a:xfrm>
          <a:custGeom>
            <a:avLst/>
            <a:gdLst/>
            <a:ahLst/>
            <a:cxnLst/>
            <a:rect r="r" b="b" t="t" l="l"/>
            <a:pathLst>
              <a:path h="5881568" w="11345014">
                <a:moveTo>
                  <a:pt x="0" y="0"/>
                </a:moveTo>
                <a:lnTo>
                  <a:pt x="11345014" y="0"/>
                </a:lnTo>
                <a:lnTo>
                  <a:pt x="11345014" y="5881567"/>
                </a:lnTo>
                <a:lnTo>
                  <a:pt x="0" y="5881567"/>
                </a:lnTo>
                <a:lnTo>
                  <a:pt x="0" y="0"/>
                </a:lnTo>
                <a:close/>
              </a:path>
            </a:pathLst>
          </a:custGeom>
          <a:blipFill>
            <a:blip r:embed="rId5"/>
            <a:stretch>
              <a:fillRect l="0" t="0" r="0" b="0"/>
            </a:stretch>
          </a:blipFill>
        </p:spPr>
      </p:sp>
      <p:sp>
        <p:nvSpPr>
          <p:cNvPr name="TextBox 23" id="23"/>
          <p:cNvSpPr txBox="true"/>
          <p:nvPr/>
        </p:nvSpPr>
        <p:spPr>
          <a:xfrm rot="0">
            <a:off x="1039108" y="517674"/>
            <a:ext cx="1547756" cy="197971"/>
          </a:xfrm>
          <a:prstGeom prst="rect">
            <a:avLst/>
          </a:prstGeom>
        </p:spPr>
        <p:txBody>
          <a:bodyPr anchor="t" rtlCol="false" tIns="0" lIns="0" bIns="0" rIns="0">
            <a:spAutoFit/>
          </a:bodyPr>
          <a:lstStyle/>
          <a:p>
            <a:pPr>
              <a:lnSpc>
                <a:spcPts val="1680"/>
              </a:lnSpc>
              <a:spcBef>
                <a:spcPct val="0"/>
              </a:spcBef>
            </a:pPr>
            <a:r>
              <a:rPr lang="en-US" sz="1200">
                <a:solidFill>
                  <a:srgbClr val="1F2020"/>
                </a:solidFill>
                <a:latin typeface="Open Sans"/>
              </a:rPr>
              <a:t>Studio Shodwe</a:t>
            </a:r>
          </a:p>
        </p:txBody>
      </p:sp>
      <p:sp>
        <p:nvSpPr>
          <p:cNvPr name="TextBox 24" id="24"/>
          <p:cNvSpPr txBox="true"/>
          <p:nvPr/>
        </p:nvSpPr>
        <p:spPr>
          <a:xfrm rot="0">
            <a:off x="15940842" y="517674"/>
            <a:ext cx="978460" cy="197971"/>
          </a:xfrm>
          <a:prstGeom prst="rect">
            <a:avLst/>
          </a:prstGeom>
        </p:spPr>
        <p:txBody>
          <a:bodyPr anchor="t" rtlCol="false" tIns="0" lIns="0" bIns="0" rIns="0">
            <a:spAutoFit/>
          </a:bodyPr>
          <a:lstStyle/>
          <a:p>
            <a:pPr>
              <a:lnSpc>
                <a:spcPts val="1680"/>
              </a:lnSpc>
              <a:spcBef>
                <a:spcPct val="0"/>
              </a:spcBef>
            </a:pPr>
            <a:r>
              <a:rPr lang="en-US" sz="1200">
                <a:solidFill>
                  <a:srgbClr val="1F2020"/>
                </a:solidFill>
                <a:latin typeface="Open Sans"/>
              </a:rPr>
              <a:t>Contact</a:t>
            </a:r>
          </a:p>
        </p:txBody>
      </p:sp>
      <p:sp>
        <p:nvSpPr>
          <p:cNvPr name="TextBox 25" id="25"/>
          <p:cNvSpPr txBox="true"/>
          <p:nvPr/>
        </p:nvSpPr>
        <p:spPr>
          <a:xfrm rot="0">
            <a:off x="14385046" y="517674"/>
            <a:ext cx="1060497" cy="197971"/>
          </a:xfrm>
          <a:prstGeom prst="rect">
            <a:avLst/>
          </a:prstGeom>
        </p:spPr>
        <p:txBody>
          <a:bodyPr anchor="t" rtlCol="false" tIns="0" lIns="0" bIns="0" rIns="0">
            <a:spAutoFit/>
          </a:bodyPr>
          <a:lstStyle/>
          <a:p>
            <a:pPr>
              <a:lnSpc>
                <a:spcPts val="1680"/>
              </a:lnSpc>
              <a:spcBef>
                <a:spcPct val="0"/>
              </a:spcBef>
            </a:pPr>
            <a:r>
              <a:rPr lang="en-US" sz="1200">
                <a:solidFill>
                  <a:srgbClr val="1F2020"/>
                </a:solidFill>
                <a:latin typeface="Open Sans"/>
              </a:rPr>
              <a:t>About Us</a:t>
            </a:r>
          </a:p>
        </p:txBody>
      </p:sp>
      <p:sp>
        <p:nvSpPr>
          <p:cNvPr name="TextBox 26" id="26"/>
          <p:cNvSpPr txBox="true"/>
          <p:nvPr/>
        </p:nvSpPr>
        <p:spPr>
          <a:xfrm rot="0">
            <a:off x="13154289" y="517674"/>
            <a:ext cx="735456" cy="197971"/>
          </a:xfrm>
          <a:prstGeom prst="rect">
            <a:avLst/>
          </a:prstGeom>
        </p:spPr>
        <p:txBody>
          <a:bodyPr anchor="t" rtlCol="false" tIns="0" lIns="0" bIns="0" rIns="0">
            <a:spAutoFit/>
          </a:bodyPr>
          <a:lstStyle/>
          <a:p>
            <a:pPr>
              <a:lnSpc>
                <a:spcPts val="1680"/>
              </a:lnSpc>
              <a:spcBef>
                <a:spcPct val="0"/>
              </a:spcBef>
            </a:pPr>
            <a:r>
              <a:rPr lang="en-US" sz="1200">
                <a:solidFill>
                  <a:srgbClr val="1F2020"/>
                </a:solidFill>
                <a:latin typeface="Open Sans"/>
              </a:rPr>
              <a:t>Photo</a:t>
            </a:r>
          </a:p>
        </p:txBody>
      </p:sp>
      <p:sp>
        <p:nvSpPr>
          <p:cNvPr name="TextBox 27" id="27"/>
          <p:cNvSpPr txBox="true"/>
          <p:nvPr/>
        </p:nvSpPr>
        <p:spPr>
          <a:xfrm rot="0">
            <a:off x="11898530" y="517674"/>
            <a:ext cx="809760" cy="197971"/>
          </a:xfrm>
          <a:prstGeom prst="rect">
            <a:avLst/>
          </a:prstGeom>
        </p:spPr>
        <p:txBody>
          <a:bodyPr anchor="t" rtlCol="false" tIns="0" lIns="0" bIns="0" rIns="0">
            <a:spAutoFit/>
          </a:bodyPr>
          <a:lstStyle/>
          <a:p>
            <a:pPr>
              <a:lnSpc>
                <a:spcPts val="1680"/>
              </a:lnSpc>
              <a:spcBef>
                <a:spcPct val="0"/>
              </a:spcBef>
            </a:pPr>
            <a:r>
              <a:rPr lang="en-US" sz="1200">
                <a:solidFill>
                  <a:srgbClr val="1F2020"/>
                </a:solidFill>
                <a:latin typeface="Open Sans"/>
              </a:rPr>
              <a:t>Home</a:t>
            </a:r>
          </a:p>
        </p:txBody>
      </p:sp>
      <p:sp>
        <p:nvSpPr>
          <p:cNvPr name="TextBox 28" id="28"/>
          <p:cNvSpPr txBox="true"/>
          <p:nvPr/>
        </p:nvSpPr>
        <p:spPr>
          <a:xfrm rot="0">
            <a:off x="1039108" y="1515539"/>
            <a:ext cx="16220192" cy="1335256"/>
          </a:xfrm>
          <a:prstGeom prst="rect">
            <a:avLst/>
          </a:prstGeom>
        </p:spPr>
        <p:txBody>
          <a:bodyPr anchor="t" rtlCol="false" tIns="0" lIns="0" bIns="0" rIns="0">
            <a:spAutoFit/>
          </a:bodyPr>
          <a:lstStyle/>
          <a:p>
            <a:pPr>
              <a:lnSpc>
                <a:spcPts val="3464"/>
              </a:lnSpc>
            </a:pPr>
            <a:r>
              <a:rPr lang="en-US" sz="2960">
                <a:solidFill>
                  <a:srgbClr val="1F2020"/>
                </a:solidFill>
                <a:latin typeface="Poppins"/>
              </a:rPr>
              <a:t>Ngoài ra, ta cũng cần có kiến thức cơ bản hoặc vững về lập trình, có tư duy thuật toán, giải quyết vấn đề, vì thế cần nắm vững ngôn ngữ lập trình trước, đặc biệt trong lập trình Android là Java hoặc Kotlin,..</a:t>
            </a:r>
          </a:p>
        </p:txBody>
      </p:sp>
      <p:sp>
        <p:nvSpPr>
          <p:cNvPr name="TextBox 29" id="29"/>
          <p:cNvSpPr txBox="true"/>
          <p:nvPr/>
        </p:nvSpPr>
        <p:spPr>
          <a:xfrm rot="0">
            <a:off x="1039108" y="3131608"/>
            <a:ext cx="16220192" cy="458956"/>
          </a:xfrm>
          <a:prstGeom prst="rect">
            <a:avLst/>
          </a:prstGeom>
        </p:spPr>
        <p:txBody>
          <a:bodyPr anchor="t" rtlCol="false" tIns="0" lIns="0" bIns="0" rIns="0">
            <a:spAutoFit/>
          </a:bodyPr>
          <a:lstStyle/>
          <a:p>
            <a:pPr>
              <a:lnSpc>
                <a:spcPts val="3464"/>
              </a:lnSpc>
            </a:pPr>
            <a:r>
              <a:rPr lang="en-US" sz="2960">
                <a:solidFill>
                  <a:srgbClr val="1F2020"/>
                </a:solidFill>
                <a:latin typeface="Poppins"/>
              </a:rPr>
              <a:t>Cuối cùng là yêu cầu nắm vững design pattern của một mobile app, ví dụ sơ đồ: </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293116" y="565634"/>
            <a:ext cx="397367" cy="28996"/>
            <a:chOff x="0" y="0"/>
            <a:chExt cx="128243" cy="9358"/>
          </a:xfrm>
        </p:grpSpPr>
        <p:sp>
          <p:nvSpPr>
            <p:cNvPr name="Freeform 3" id="3"/>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solidFill>
              <a:srgbClr val="335ACF"/>
            </a:solidFill>
          </p:spPr>
        </p:sp>
        <p:sp>
          <p:nvSpPr>
            <p:cNvPr name="TextBox 4" id="4"/>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7293116" y="657737"/>
            <a:ext cx="397367" cy="28996"/>
            <a:chOff x="0" y="0"/>
            <a:chExt cx="128243" cy="9358"/>
          </a:xfrm>
        </p:grpSpPr>
        <p:sp>
          <p:nvSpPr>
            <p:cNvPr name="Freeform 6" id="6"/>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solidFill>
              <a:srgbClr val="335ACF"/>
            </a:solidFill>
          </p:spPr>
        </p:sp>
        <p:sp>
          <p:nvSpPr>
            <p:cNvPr name="TextBox 7" id="7"/>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673429" y="486649"/>
            <a:ext cx="274427" cy="260019"/>
          </a:xfrm>
          <a:custGeom>
            <a:avLst/>
            <a:gdLst/>
            <a:ahLst/>
            <a:cxnLst/>
            <a:rect r="r" b="b" t="t" l="l"/>
            <a:pathLst>
              <a:path h="260019" w="274427">
                <a:moveTo>
                  <a:pt x="0" y="0"/>
                </a:moveTo>
                <a:lnTo>
                  <a:pt x="274427" y="0"/>
                </a:lnTo>
                <a:lnTo>
                  <a:pt x="274427" y="260020"/>
                </a:lnTo>
                <a:lnTo>
                  <a:pt x="0" y="26002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9" id="9"/>
          <p:cNvGrpSpPr/>
          <p:nvPr/>
        </p:nvGrpSpPr>
        <p:grpSpPr>
          <a:xfrm rot="0">
            <a:off x="18177932" y="8597752"/>
            <a:ext cx="110068" cy="660548"/>
            <a:chOff x="0" y="0"/>
            <a:chExt cx="28989" cy="173972"/>
          </a:xfrm>
        </p:grpSpPr>
        <p:sp>
          <p:nvSpPr>
            <p:cNvPr name="Freeform 10" id="10"/>
            <p:cNvSpPr/>
            <p:nvPr/>
          </p:nvSpPr>
          <p:spPr>
            <a:xfrm flipH="false" flipV="false" rot="0">
              <a:off x="0" y="0"/>
              <a:ext cx="28989" cy="173972"/>
            </a:xfrm>
            <a:custGeom>
              <a:avLst/>
              <a:gdLst/>
              <a:ahLst/>
              <a:cxnLst/>
              <a:rect r="r" b="b" t="t" l="l"/>
              <a:pathLst>
                <a:path h="173972" w="28989">
                  <a:moveTo>
                    <a:pt x="0" y="0"/>
                  </a:moveTo>
                  <a:lnTo>
                    <a:pt x="28989" y="0"/>
                  </a:lnTo>
                  <a:lnTo>
                    <a:pt x="28989" y="173972"/>
                  </a:lnTo>
                  <a:lnTo>
                    <a:pt x="0" y="173972"/>
                  </a:lnTo>
                  <a:close/>
                </a:path>
              </a:pathLst>
            </a:custGeom>
            <a:solidFill>
              <a:srgbClr val="335ACF"/>
            </a:solidFill>
          </p:spPr>
        </p:sp>
        <p:sp>
          <p:nvSpPr>
            <p:cNvPr name="TextBox 11" id="11"/>
            <p:cNvSpPr txBox="true"/>
            <p:nvPr/>
          </p:nvSpPr>
          <p:spPr>
            <a:xfrm>
              <a:off x="0" y="-38100"/>
              <a:ext cx="28989" cy="212072"/>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810643" y="5532895"/>
            <a:ext cx="9163193" cy="9163193"/>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35ACF"/>
            </a:solidFill>
          </p:spPr>
        </p:sp>
        <p:sp>
          <p:nvSpPr>
            <p:cNvPr name="TextBox 14" id="1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5" id="15"/>
          <p:cNvGrpSpPr>
            <a:grpSpLocks noChangeAspect="true"/>
          </p:cNvGrpSpPr>
          <p:nvPr/>
        </p:nvGrpSpPr>
        <p:grpSpPr>
          <a:xfrm rot="0">
            <a:off x="3491847" y="1596184"/>
            <a:ext cx="4180995" cy="8272818"/>
            <a:chOff x="0" y="0"/>
            <a:chExt cx="2620010" cy="5184140"/>
          </a:xfrm>
        </p:grpSpPr>
        <p:sp>
          <p:nvSpPr>
            <p:cNvPr name="Freeform 16" id="16"/>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17" id="17"/>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4"/>
              <a:stretch>
                <a:fillRect l="-58351" t="0" r="-58351" b="0"/>
              </a:stretch>
            </a:blipFill>
          </p:spPr>
        </p:sp>
        <p:sp>
          <p:nvSpPr>
            <p:cNvPr name="Freeform 18" id="18"/>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name="Freeform 19" id="19"/>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name="Freeform 20" id="20"/>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name="Freeform 21" id="21"/>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name="Freeform 22" id="22"/>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name="Freeform 23" id="23"/>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name="Freeform 24" id="24"/>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grpSp>
        <p:nvGrpSpPr>
          <p:cNvPr name="Group 25" id="25"/>
          <p:cNvGrpSpPr>
            <a:grpSpLocks noChangeAspect="true"/>
          </p:cNvGrpSpPr>
          <p:nvPr/>
        </p:nvGrpSpPr>
        <p:grpSpPr>
          <a:xfrm rot="0">
            <a:off x="1760418" y="4100085"/>
            <a:ext cx="2915550" cy="5768917"/>
            <a:chOff x="0" y="0"/>
            <a:chExt cx="2620010" cy="5184140"/>
          </a:xfrm>
        </p:grpSpPr>
        <p:sp>
          <p:nvSpPr>
            <p:cNvPr name="Freeform 26" id="26"/>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27" id="27"/>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4"/>
              <a:stretch>
                <a:fillRect l="-58351" t="0" r="-58351" b="0"/>
              </a:stretch>
            </a:blipFill>
          </p:spPr>
        </p:sp>
        <p:sp>
          <p:nvSpPr>
            <p:cNvPr name="Freeform 28" id="28"/>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name="Freeform 29" id="29"/>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name="Freeform 30" id="30"/>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name="Freeform 31" id="31"/>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name="Freeform 32" id="32"/>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name="Freeform 33" id="33"/>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name="Freeform 34" id="34"/>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grpSp>
        <p:nvGrpSpPr>
          <p:cNvPr name="Group 35" id="35"/>
          <p:cNvGrpSpPr>
            <a:grpSpLocks noChangeAspect="true"/>
          </p:cNvGrpSpPr>
          <p:nvPr/>
        </p:nvGrpSpPr>
        <p:grpSpPr>
          <a:xfrm rot="0">
            <a:off x="6528297" y="5339641"/>
            <a:ext cx="2289092" cy="4529361"/>
            <a:chOff x="0" y="0"/>
            <a:chExt cx="2620010" cy="5184140"/>
          </a:xfrm>
        </p:grpSpPr>
        <p:sp>
          <p:nvSpPr>
            <p:cNvPr name="Freeform 36" id="36"/>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37" id="37"/>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4"/>
              <a:stretch>
                <a:fillRect l="-58351" t="0" r="-58351" b="0"/>
              </a:stretch>
            </a:blipFill>
          </p:spPr>
        </p:sp>
        <p:sp>
          <p:nvSpPr>
            <p:cNvPr name="Freeform 38" id="38"/>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name="Freeform 39" id="39"/>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name="Freeform 40" id="40"/>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name="Freeform 41" id="41"/>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name="Freeform 42" id="42"/>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name="Freeform 43" id="43"/>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name="Freeform 44" id="44"/>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sp>
        <p:nvSpPr>
          <p:cNvPr name="TextBox 45" id="45"/>
          <p:cNvSpPr txBox="true"/>
          <p:nvPr/>
        </p:nvSpPr>
        <p:spPr>
          <a:xfrm rot="0">
            <a:off x="1039108" y="517674"/>
            <a:ext cx="1547756" cy="197971"/>
          </a:xfrm>
          <a:prstGeom prst="rect">
            <a:avLst/>
          </a:prstGeom>
        </p:spPr>
        <p:txBody>
          <a:bodyPr anchor="t" rtlCol="false" tIns="0" lIns="0" bIns="0" rIns="0">
            <a:spAutoFit/>
          </a:bodyPr>
          <a:lstStyle/>
          <a:p>
            <a:pPr>
              <a:lnSpc>
                <a:spcPts val="1680"/>
              </a:lnSpc>
              <a:spcBef>
                <a:spcPct val="0"/>
              </a:spcBef>
            </a:pPr>
            <a:r>
              <a:rPr lang="en-US" sz="1200">
                <a:solidFill>
                  <a:srgbClr val="1F2020"/>
                </a:solidFill>
                <a:latin typeface="Open Sans"/>
              </a:rPr>
              <a:t>Studio Shodwe</a:t>
            </a:r>
          </a:p>
        </p:txBody>
      </p:sp>
      <p:sp>
        <p:nvSpPr>
          <p:cNvPr name="TextBox 46" id="46"/>
          <p:cNvSpPr txBox="true"/>
          <p:nvPr/>
        </p:nvSpPr>
        <p:spPr>
          <a:xfrm rot="0">
            <a:off x="15940842" y="517674"/>
            <a:ext cx="978460" cy="197971"/>
          </a:xfrm>
          <a:prstGeom prst="rect">
            <a:avLst/>
          </a:prstGeom>
        </p:spPr>
        <p:txBody>
          <a:bodyPr anchor="t" rtlCol="false" tIns="0" lIns="0" bIns="0" rIns="0">
            <a:spAutoFit/>
          </a:bodyPr>
          <a:lstStyle/>
          <a:p>
            <a:pPr>
              <a:lnSpc>
                <a:spcPts val="1680"/>
              </a:lnSpc>
              <a:spcBef>
                <a:spcPct val="0"/>
              </a:spcBef>
            </a:pPr>
            <a:r>
              <a:rPr lang="en-US" sz="1200">
                <a:solidFill>
                  <a:srgbClr val="1F2020"/>
                </a:solidFill>
                <a:latin typeface="Open Sans"/>
              </a:rPr>
              <a:t>Contact</a:t>
            </a:r>
          </a:p>
        </p:txBody>
      </p:sp>
      <p:sp>
        <p:nvSpPr>
          <p:cNvPr name="TextBox 47" id="47"/>
          <p:cNvSpPr txBox="true"/>
          <p:nvPr/>
        </p:nvSpPr>
        <p:spPr>
          <a:xfrm rot="0">
            <a:off x="14385046" y="517674"/>
            <a:ext cx="1060497" cy="197971"/>
          </a:xfrm>
          <a:prstGeom prst="rect">
            <a:avLst/>
          </a:prstGeom>
        </p:spPr>
        <p:txBody>
          <a:bodyPr anchor="t" rtlCol="false" tIns="0" lIns="0" bIns="0" rIns="0">
            <a:spAutoFit/>
          </a:bodyPr>
          <a:lstStyle/>
          <a:p>
            <a:pPr>
              <a:lnSpc>
                <a:spcPts val="1680"/>
              </a:lnSpc>
              <a:spcBef>
                <a:spcPct val="0"/>
              </a:spcBef>
            </a:pPr>
            <a:r>
              <a:rPr lang="en-US" sz="1200">
                <a:solidFill>
                  <a:srgbClr val="1F2020"/>
                </a:solidFill>
                <a:latin typeface="Open Sans"/>
              </a:rPr>
              <a:t>About Us</a:t>
            </a:r>
          </a:p>
        </p:txBody>
      </p:sp>
      <p:sp>
        <p:nvSpPr>
          <p:cNvPr name="TextBox 48" id="48"/>
          <p:cNvSpPr txBox="true"/>
          <p:nvPr/>
        </p:nvSpPr>
        <p:spPr>
          <a:xfrm rot="0">
            <a:off x="13154289" y="517674"/>
            <a:ext cx="735456" cy="197971"/>
          </a:xfrm>
          <a:prstGeom prst="rect">
            <a:avLst/>
          </a:prstGeom>
        </p:spPr>
        <p:txBody>
          <a:bodyPr anchor="t" rtlCol="false" tIns="0" lIns="0" bIns="0" rIns="0">
            <a:spAutoFit/>
          </a:bodyPr>
          <a:lstStyle/>
          <a:p>
            <a:pPr>
              <a:lnSpc>
                <a:spcPts val="1680"/>
              </a:lnSpc>
              <a:spcBef>
                <a:spcPct val="0"/>
              </a:spcBef>
            </a:pPr>
            <a:r>
              <a:rPr lang="en-US" sz="1200">
                <a:solidFill>
                  <a:srgbClr val="1F2020"/>
                </a:solidFill>
                <a:latin typeface="Open Sans"/>
              </a:rPr>
              <a:t>Photo</a:t>
            </a:r>
          </a:p>
        </p:txBody>
      </p:sp>
      <p:sp>
        <p:nvSpPr>
          <p:cNvPr name="TextBox 49" id="49"/>
          <p:cNvSpPr txBox="true"/>
          <p:nvPr/>
        </p:nvSpPr>
        <p:spPr>
          <a:xfrm rot="0">
            <a:off x="11898530" y="517674"/>
            <a:ext cx="809760" cy="197971"/>
          </a:xfrm>
          <a:prstGeom prst="rect">
            <a:avLst/>
          </a:prstGeom>
        </p:spPr>
        <p:txBody>
          <a:bodyPr anchor="t" rtlCol="false" tIns="0" lIns="0" bIns="0" rIns="0">
            <a:spAutoFit/>
          </a:bodyPr>
          <a:lstStyle/>
          <a:p>
            <a:pPr>
              <a:lnSpc>
                <a:spcPts val="1680"/>
              </a:lnSpc>
              <a:spcBef>
                <a:spcPct val="0"/>
              </a:spcBef>
            </a:pPr>
            <a:r>
              <a:rPr lang="en-US" sz="1200">
                <a:solidFill>
                  <a:srgbClr val="1F2020"/>
                </a:solidFill>
                <a:latin typeface="Open Sans"/>
              </a:rPr>
              <a:t>Home</a:t>
            </a:r>
          </a:p>
        </p:txBody>
      </p:sp>
      <p:sp>
        <p:nvSpPr>
          <p:cNvPr name="TextBox 50" id="50"/>
          <p:cNvSpPr txBox="true"/>
          <p:nvPr/>
        </p:nvSpPr>
        <p:spPr>
          <a:xfrm rot="0">
            <a:off x="9623654" y="3676516"/>
            <a:ext cx="7868145" cy="1141863"/>
          </a:xfrm>
          <a:prstGeom prst="rect">
            <a:avLst/>
          </a:prstGeom>
        </p:spPr>
        <p:txBody>
          <a:bodyPr anchor="t" rtlCol="false" tIns="0" lIns="0" bIns="0" rIns="0">
            <a:spAutoFit/>
          </a:bodyPr>
          <a:lstStyle/>
          <a:p>
            <a:pPr>
              <a:lnSpc>
                <a:spcPts val="8425"/>
              </a:lnSpc>
            </a:pPr>
            <a:r>
              <a:rPr lang="en-US" sz="7201">
                <a:solidFill>
                  <a:srgbClr val="1F2020"/>
                </a:solidFill>
                <a:latin typeface="Poppins Bold"/>
              </a:rPr>
              <a:t>Về đồ án</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842622" y="3391705"/>
            <a:ext cx="6074635" cy="3743256"/>
          </a:xfrm>
          <a:custGeom>
            <a:avLst/>
            <a:gdLst/>
            <a:ahLst/>
            <a:cxnLst/>
            <a:rect r="r" b="b" t="t" l="l"/>
            <a:pathLst>
              <a:path h="3743256" w="6074635">
                <a:moveTo>
                  <a:pt x="0" y="0"/>
                </a:moveTo>
                <a:lnTo>
                  <a:pt x="6074635" y="0"/>
                </a:lnTo>
                <a:lnTo>
                  <a:pt x="6074635" y="3743256"/>
                </a:lnTo>
                <a:lnTo>
                  <a:pt x="0" y="3743256"/>
                </a:lnTo>
                <a:lnTo>
                  <a:pt x="0" y="0"/>
                </a:lnTo>
                <a:close/>
              </a:path>
            </a:pathLst>
          </a:custGeom>
          <a:blipFill>
            <a:blip r:embed="rId2"/>
            <a:stretch>
              <a:fillRect l="0" t="0" r="0" b="0"/>
            </a:stretch>
          </a:blipFill>
        </p:spPr>
      </p:sp>
      <p:sp>
        <p:nvSpPr>
          <p:cNvPr name="Freeform 3" id="3"/>
          <p:cNvSpPr/>
          <p:nvPr/>
        </p:nvSpPr>
        <p:spPr>
          <a:xfrm flipH="false" flipV="false" rot="0">
            <a:off x="10274520" y="3391705"/>
            <a:ext cx="6962457" cy="3743256"/>
          </a:xfrm>
          <a:custGeom>
            <a:avLst/>
            <a:gdLst/>
            <a:ahLst/>
            <a:cxnLst/>
            <a:rect r="r" b="b" t="t" l="l"/>
            <a:pathLst>
              <a:path h="3743256" w="6962457">
                <a:moveTo>
                  <a:pt x="0" y="0"/>
                </a:moveTo>
                <a:lnTo>
                  <a:pt x="6962456" y="0"/>
                </a:lnTo>
                <a:lnTo>
                  <a:pt x="6962456" y="3743256"/>
                </a:lnTo>
                <a:lnTo>
                  <a:pt x="0" y="3743256"/>
                </a:lnTo>
                <a:lnTo>
                  <a:pt x="0" y="0"/>
                </a:lnTo>
                <a:close/>
              </a:path>
            </a:pathLst>
          </a:custGeom>
          <a:blipFill>
            <a:blip r:embed="rId3"/>
            <a:stretch>
              <a:fillRect l="0" t="0" r="0" b="0"/>
            </a:stretch>
          </a:blipFill>
        </p:spPr>
      </p:sp>
      <p:sp>
        <p:nvSpPr>
          <p:cNvPr name="TextBox 4" id="4"/>
          <p:cNvSpPr txBox="true"/>
          <p:nvPr/>
        </p:nvSpPr>
        <p:spPr>
          <a:xfrm rot="0">
            <a:off x="4762730" y="285174"/>
            <a:ext cx="10038604" cy="1141863"/>
          </a:xfrm>
          <a:prstGeom prst="rect">
            <a:avLst/>
          </a:prstGeom>
        </p:spPr>
        <p:txBody>
          <a:bodyPr anchor="t" rtlCol="false" tIns="0" lIns="0" bIns="0" rIns="0">
            <a:spAutoFit/>
          </a:bodyPr>
          <a:lstStyle/>
          <a:p>
            <a:pPr>
              <a:lnSpc>
                <a:spcPts val="8425"/>
              </a:lnSpc>
            </a:pPr>
            <a:r>
              <a:rPr lang="en-US" sz="7201">
                <a:solidFill>
                  <a:srgbClr val="1F2020"/>
                </a:solidFill>
                <a:latin typeface="Poppins"/>
              </a:rPr>
              <a:t>Công nghệ lựa chọn</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293116" y="565634"/>
            <a:ext cx="397367" cy="28996"/>
            <a:chOff x="0" y="0"/>
            <a:chExt cx="128243" cy="9358"/>
          </a:xfrm>
        </p:grpSpPr>
        <p:sp>
          <p:nvSpPr>
            <p:cNvPr name="Freeform 3" id="3"/>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solidFill>
              <a:srgbClr val="335ACF"/>
            </a:solidFill>
          </p:spPr>
        </p:sp>
        <p:sp>
          <p:nvSpPr>
            <p:cNvPr name="TextBox 4" id="4"/>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7293116" y="657737"/>
            <a:ext cx="397367" cy="28996"/>
            <a:chOff x="0" y="0"/>
            <a:chExt cx="128243" cy="9358"/>
          </a:xfrm>
        </p:grpSpPr>
        <p:sp>
          <p:nvSpPr>
            <p:cNvPr name="Freeform 6" id="6"/>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solidFill>
              <a:srgbClr val="335ACF"/>
            </a:solidFill>
          </p:spPr>
        </p:sp>
        <p:sp>
          <p:nvSpPr>
            <p:cNvPr name="TextBox 7" id="7"/>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673429" y="486649"/>
            <a:ext cx="274427" cy="260019"/>
          </a:xfrm>
          <a:custGeom>
            <a:avLst/>
            <a:gdLst/>
            <a:ahLst/>
            <a:cxnLst/>
            <a:rect r="r" b="b" t="t" l="l"/>
            <a:pathLst>
              <a:path h="260019" w="274427">
                <a:moveTo>
                  <a:pt x="0" y="0"/>
                </a:moveTo>
                <a:lnTo>
                  <a:pt x="274427" y="0"/>
                </a:lnTo>
                <a:lnTo>
                  <a:pt x="274427" y="260020"/>
                </a:lnTo>
                <a:lnTo>
                  <a:pt x="0" y="26002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9" id="9"/>
          <p:cNvGrpSpPr/>
          <p:nvPr/>
        </p:nvGrpSpPr>
        <p:grpSpPr>
          <a:xfrm rot="0">
            <a:off x="11520229" y="4470746"/>
            <a:ext cx="8252837" cy="8252837"/>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35ACF"/>
            </a:solidFill>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2" id="12"/>
          <p:cNvGrpSpPr>
            <a:grpSpLocks noChangeAspect="true"/>
          </p:cNvGrpSpPr>
          <p:nvPr/>
        </p:nvGrpSpPr>
        <p:grpSpPr>
          <a:xfrm rot="0">
            <a:off x="10543171" y="1689836"/>
            <a:ext cx="2961571" cy="5859977"/>
            <a:chOff x="0" y="0"/>
            <a:chExt cx="2620010" cy="5184140"/>
          </a:xfrm>
        </p:grpSpPr>
        <p:sp>
          <p:nvSpPr>
            <p:cNvPr name="Freeform 13" id="13"/>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14" id="14"/>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4"/>
              <a:stretch>
                <a:fillRect l="-58351" t="0" r="-58351" b="0"/>
              </a:stretch>
            </a:blipFill>
          </p:spPr>
        </p:sp>
        <p:sp>
          <p:nvSpPr>
            <p:cNvPr name="Freeform 15" id="15"/>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name="Freeform 16" id="16"/>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name="Freeform 17" id="17"/>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name="Freeform 18" id="18"/>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name="Freeform 19" id="19"/>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name="Freeform 20" id="20"/>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name="Freeform 21" id="21"/>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sp>
        <p:nvSpPr>
          <p:cNvPr name="TextBox 22" id="22"/>
          <p:cNvSpPr txBox="true"/>
          <p:nvPr/>
        </p:nvSpPr>
        <p:spPr>
          <a:xfrm rot="0">
            <a:off x="1039108" y="517674"/>
            <a:ext cx="1547756" cy="197971"/>
          </a:xfrm>
          <a:prstGeom prst="rect">
            <a:avLst/>
          </a:prstGeom>
        </p:spPr>
        <p:txBody>
          <a:bodyPr anchor="t" rtlCol="false" tIns="0" lIns="0" bIns="0" rIns="0">
            <a:spAutoFit/>
          </a:bodyPr>
          <a:lstStyle/>
          <a:p>
            <a:pPr>
              <a:lnSpc>
                <a:spcPts val="1680"/>
              </a:lnSpc>
              <a:spcBef>
                <a:spcPct val="0"/>
              </a:spcBef>
            </a:pPr>
            <a:r>
              <a:rPr lang="en-US" sz="1200">
                <a:solidFill>
                  <a:srgbClr val="1F2020"/>
                </a:solidFill>
                <a:latin typeface="Open Sans"/>
              </a:rPr>
              <a:t>Studio Shodwe</a:t>
            </a:r>
          </a:p>
        </p:txBody>
      </p:sp>
      <p:sp>
        <p:nvSpPr>
          <p:cNvPr name="TextBox 23" id="23"/>
          <p:cNvSpPr txBox="true"/>
          <p:nvPr/>
        </p:nvSpPr>
        <p:spPr>
          <a:xfrm rot="0">
            <a:off x="15940842" y="517674"/>
            <a:ext cx="978460" cy="197971"/>
          </a:xfrm>
          <a:prstGeom prst="rect">
            <a:avLst/>
          </a:prstGeom>
        </p:spPr>
        <p:txBody>
          <a:bodyPr anchor="t" rtlCol="false" tIns="0" lIns="0" bIns="0" rIns="0">
            <a:spAutoFit/>
          </a:bodyPr>
          <a:lstStyle/>
          <a:p>
            <a:pPr>
              <a:lnSpc>
                <a:spcPts val="1680"/>
              </a:lnSpc>
              <a:spcBef>
                <a:spcPct val="0"/>
              </a:spcBef>
            </a:pPr>
            <a:r>
              <a:rPr lang="en-US" sz="1200">
                <a:solidFill>
                  <a:srgbClr val="1F2020"/>
                </a:solidFill>
                <a:latin typeface="Open Sans"/>
              </a:rPr>
              <a:t>Contact</a:t>
            </a:r>
          </a:p>
        </p:txBody>
      </p:sp>
      <p:sp>
        <p:nvSpPr>
          <p:cNvPr name="TextBox 24" id="24"/>
          <p:cNvSpPr txBox="true"/>
          <p:nvPr/>
        </p:nvSpPr>
        <p:spPr>
          <a:xfrm rot="0">
            <a:off x="14385046" y="517674"/>
            <a:ext cx="1060497" cy="197971"/>
          </a:xfrm>
          <a:prstGeom prst="rect">
            <a:avLst/>
          </a:prstGeom>
        </p:spPr>
        <p:txBody>
          <a:bodyPr anchor="t" rtlCol="false" tIns="0" lIns="0" bIns="0" rIns="0">
            <a:spAutoFit/>
          </a:bodyPr>
          <a:lstStyle/>
          <a:p>
            <a:pPr>
              <a:lnSpc>
                <a:spcPts val="1680"/>
              </a:lnSpc>
              <a:spcBef>
                <a:spcPct val="0"/>
              </a:spcBef>
            </a:pPr>
            <a:r>
              <a:rPr lang="en-US" sz="1200">
                <a:solidFill>
                  <a:srgbClr val="1F2020"/>
                </a:solidFill>
                <a:latin typeface="Open Sans"/>
              </a:rPr>
              <a:t>About Us</a:t>
            </a:r>
          </a:p>
        </p:txBody>
      </p:sp>
      <p:sp>
        <p:nvSpPr>
          <p:cNvPr name="TextBox 25" id="25"/>
          <p:cNvSpPr txBox="true"/>
          <p:nvPr/>
        </p:nvSpPr>
        <p:spPr>
          <a:xfrm rot="0">
            <a:off x="13154289" y="517674"/>
            <a:ext cx="735456" cy="197971"/>
          </a:xfrm>
          <a:prstGeom prst="rect">
            <a:avLst/>
          </a:prstGeom>
        </p:spPr>
        <p:txBody>
          <a:bodyPr anchor="t" rtlCol="false" tIns="0" lIns="0" bIns="0" rIns="0">
            <a:spAutoFit/>
          </a:bodyPr>
          <a:lstStyle/>
          <a:p>
            <a:pPr>
              <a:lnSpc>
                <a:spcPts val="1680"/>
              </a:lnSpc>
              <a:spcBef>
                <a:spcPct val="0"/>
              </a:spcBef>
            </a:pPr>
            <a:r>
              <a:rPr lang="en-US" sz="1200">
                <a:solidFill>
                  <a:srgbClr val="1F2020"/>
                </a:solidFill>
                <a:latin typeface="Open Sans"/>
              </a:rPr>
              <a:t>Photo</a:t>
            </a:r>
          </a:p>
        </p:txBody>
      </p:sp>
      <p:sp>
        <p:nvSpPr>
          <p:cNvPr name="TextBox 26" id="26"/>
          <p:cNvSpPr txBox="true"/>
          <p:nvPr/>
        </p:nvSpPr>
        <p:spPr>
          <a:xfrm rot="0">
            <a:off x="11898530" y="517674"/>
            <a:ext cx="809760" cy="197971"/>
          </a:xfrm>
          <a:prstGeom prst="rect">
            <a:avLst/>
          </a:prstGeom>
        </p:spPr>
        <p:txBody>
          <a:bodyPr anchor="t" rtlCol="false" tIns="0" lIns="0" bIns="0" rIns="0">
            <a:spAutoFit/>
          </a:bodyPr>
          <a:lstStyle/>
          <a:p>
            <a:pPr>
              <a:lnSpc>
                <a:spcPts val="1680"/>
              </a:lnSpc>
              <a:spcBef>
                <a:spcPct val="0"/>
              </a:spcBef>
            </a:pPr>
            <a:r>
              <a:rPr lang="en-US" sz="1200">
                <a:solidFill>
                  <a:srgbClr val="1F2020"/>
                </a:solidFill>
                <a:latin typeface="Open Sans"/>
              </a:rPr>
              <a:t>Home</a:t>
            </a:r>
          </a:p>
        </p:txBody>
      </p:sp>
      <p:grpSp>
        <p:nvGrpSpPr>
          <p:cNvPr name="Group 27" id="27"/>
          <p:cNvGrpSpPr>
            <a:grpSpLocks noChangeAspect="true"/>
          </p:cNvGrpSpPr>
          <p:nvPr/>
        </p:nvGrpSpPr>
        <p:grpSpPr>
          <a:xfrm rot="0">
            <a:off x="13703249" y="2737187"/>
            <a:ext cx="2961571" cy="5859977"/>
            <a:chOff x="0" y="0"/>
            <a:chExt cx="2620010" cy="5184140"/>
          </a:xfrm>
        </p:grpSpPr>
        <p:sp>
          <p:nvSpPr>
            <p:cNvPr name="Freeform 28" id="28"/>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29" id="29"/>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4"/>
              <a:stretch>
                <a:fillRect l="-58351" t="0" r="-58351" b="0"/>
              </a:stretch>
            </a:blipFill>
          </p:spPr>
        </p:sp>
        <p:sp>
          <p:nvSpPr>
            <p:cNvPr name="Freeform 30" id="30"/>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name="Freeform 31" id="31"/>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name="Freeform 32" id="32"/>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name="Freeform 33" id="33"/>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name="Freeform 34" id="34"/>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name="Freeform 35" id="35"/>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name="Freeform 36" id="36"/>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grpSp>
        <p:nvGrpSpPr>
          <p:cNvPr name="Group 37" id="37"/>
          <p:cNvGrpSpPr/>
          <p:nvPr/>
        </p:nvGrpSpPr>
        <p:grpSpPr>
          <a:xfrm rot="0">
            <a:off x="1927240" y="3710399"/>
            <a:ext cx="1042538" cy="47625"/>
            <a:chOff x="0" y="0"/>
            <a:chExt cx="274578" cy="12543"/>
          </a:xfrm>
        </p:grpSpPr>
        <p:sp>
          <p:nvSpPr>
            <p:cNvPr name="Freeform 38" id="38"/>
            <p:cNvSpPr/>
            <p:nvPr/>
          </p:nvSpPr>
          <p:spPr>
            <a:xfrm flipH="false" flipV="false" rot="0">
              <a:off x="0" y="0"/>
              <a:ext cx="274578" cy="12543"/>
            </a:xfrm>
            <a:custGeom>
              <a:avLst/>
              <a:gdLst/>
              <a:ahLst/>
              <a:cxnLst/>
              <a:rect r="r" b="b" t="t" l="l"/>
              <a:pathLst>
                <a:path h="12543" w="274578">
                  <a:moveTo>
                    <a:pt x="6272" y="0"/>
                  </a:moveTo>
                  <a:lnTo>
                    <a:pt x="268306" y="0"/>
                  </a:lnTo>
                  <a:cubicBezTo>
                    <a:pt x="269970" y="0"/>
                    <a:pt x="271565" y="661"/>
                    <a:pt x="272741" y="1837"/>
                  </a:cubicBezTo>
                  <a:cubicBezTo>
                    <a:pt x="273917" y="3013"/>
                    <a:pt x="274578" y="4608"/>
                    <a:pt x="274578" y="6272"/>
                  </a:cubicBezTo>
                  <a:lnTo>
                    <a:pt x="274578" y="6272"/>
                  </a:lnTo>
                  <a:cubicBezTo>
                    <a:pt x="274578" y="7935"/>
                    <a:pt x="273917" y="9530"/>
                    <a:pt x="272741" y="10706"/>
                  </a:cubicBezTo>
                  <a:cubicBezTo>
                    <a:pt x="271565" y="11882"/>
                    <a:pt x="269970" y="12543"/>
                    <a:pt x="268306" y="12543"/>
                  </a:cubicBezTo>
                  <a:lnTo>
                    <a:pt x="6272" y="12543"/>
                  </a:lnTo>
                  <a:cubicBezTo>
                    <a:pt x="4608" y="12543"/>
                    <a:pt x="3013" y="11882"/>
                    <a:pt x="1837" y="10706"/>
                  </a:cubicBezTo>
                  <a:cubicBezTo>
                    <a:pt x="661" y="9530"/>
                    <a:pt x="0" y="7935"/>
                    <a:pt x="0" y="6272"/>
                  </a:cubicBezTo>
                  <a:lnTo>
                    <a:pt x="0" y="6272"/>
                  </a:lnTo>
                  <a:cubicBezTo>
                    <a:pt x="0" y="4608"/>
                    <a:pt x="661" y="3013"/>
                    <a:pt x="1837" y="1837"/>
                  </a:cubicBezTo>
                  <a:cubicBezTo>
                    <a:pt x="3013" y="661"/>
                    <a:pt x="4608" y="0"/>
                    <a:pt x="6272" y="0"/>
                  </a:cubicBezTo>
                  <a:close/>
                </a:path>
              </a:pathLst>
            </a:custGeom>
            <a:solidFill>
              <a:srgbClr val="335ACF"/>
            </a:solidFill>
          </p:spPr>
        </p:sp>
        <p:sp>
          <p:nvSpPr>
            <p:cNvPr name="TextBox 39" id="39"/>
            <p:cNvSpPr txBox="true"/>
            <p:nvPr/>
          </p:nvSpPr>
          <p:spPr>
            <a:xfrm>
              <a:off x="0" y="-38100"/>
              <a:ext cx="274578" cy="50643"/>
            </a:xfrm>
            <a:prstGeom prst="rect">
              <a:avLst/>
            </a:prstGeom>
          </p:spPr>
          <p:txBody>
            <a:bodyPr anchor="ctr" rtlCol="false" tIns="50800" lIns="50800" bIns="50800" rIns="50800"/>
            <a:lstStyle/>
            <a:p>
              <a:pPr algn="ctr">
                <a:lnSpc>
                  <a:spcPts val="2659"/>
                </a:lnSpc>
              </a:pPr>
            </a:p>
          </p:txBody>
        </p:sp>
      </p:grpSp>
      <p:sp>
        <p:nvSpPr>
          <p:cNvPr name="TextBox 40" id="40"/>
          <p:cNvSpPr txBox="true"/>
          <p:nvPr/>
        </p:nvSpPr>
        <p:spPr>
          <a:xfrm rot="0">
            <a:off x="1927240" y="2057698"/>
            <a:ext cx="4982921" cy="731752"/>
          </a:xfrm>
          <a:prstGeom prst="rect">
            <a:avLst/>
          </a:prstGeom>
        </p:spPr>
        <p:txBody>
          <a:bodyPr anchor="t" rtlCol="false" tIns="0" lIns="0" bIns="0" rIns="0">
            <a:spAutoFit/>
          </a:bodyPr>
          <a:lstStyle/>
          <a:p>
            <a:pPr>
              <a:lnSpc>
                <a:spcPts val="5336"/>
              </a:lnSpc>
            </a:pPr>
            <a:r>
              <a:rPr lang="en-US" sz="4560">
                <a:solidFill>
                  <a:srgbClr val="1F2020"/>
                </a:solidFill>
                <a:latin typeface="Poppins Bold"/>
              </a:rPr>
              <a:t>Nội dung</a:t>
            </a:r>
          </a:p>
        </p:txBody>
      </p:sp>
      <p:grpSp>
        <p:nvGrpSpPr>
          <p:cNvPr name="Group 41" id="41"/>
          <p:cNvGrpSpPr/>
          <p:nvPr/>
        </p:nvGrpSpPr>
        <p:grpSpPr>
          <a:xfrm rot="0">
            <a:off x="1927240" y="4748749"/>
            <a:ext cx="677751" cy="677751"/>
            <a:chOff x="0" y="0"/>
            <a:chExt cx="812800" cy="812800"/>
          </a:xfrm>
        </p:grpSpPr>
        <p:sp>
          <p:nvSpPr>
            <p:cNvPr name="Freeform 42" id="4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35ACF"/>
            </a:solidFill>
          </p:spPr>
        </p:sp>
        <p:sp>
          <p:nvSpPr>
            <p:cNvPr name="TextBox 43" id="43"/>
            <p:cNvSpPr txBox="true"/>
            <p:nvPr/>
          </p:nvSpPr>
          <p:spPr>
            <a:xfrm>
              <a:off x="76200" y="28575"/>
              <a:ext cx="660400" cy="708025"/>
            </a:xfrm>
            <a:prstGeom prst="rect">
              <a:avLst/>
            </a:prstGeom>
          </p:spPr>
          <p:txBody>
            <a:bodyPr anchor="ctr" rtlCol="false" tIns="50800" lIns="50800" bIns="50800" rIns="50800"/>
            <a:lstStyle/>
            <a:p>
              <a:pPr algn="ctr">
                <a:lnSpc>
                  <a:spcPts val="2239"/>
                </a:lnSpc>
              </a:pPr>
            </a:p>
          </p:txBody>
        </p:sp>
      </p:grpSp>
      <p:sp>
        <p:nvSpPr>
          <p:cNvPr name="TextBox 44" id="44"/>
          <p:cNvSpPr txBox="true"/>
          <p:nvPr/>
        </p:nvSpPr>
        <p:spPr>
          <a:xfrm rot="0">
            <a:off x="1927240" y="5469216"/>
            <a:ext cx="3567411" cy="424815"/>
          </a:xfrm>
          <a:prstGeom prst="rect">
            <a:avLst/>
          </a:prstGeom>
        </p:spPr>
        <p:txBody>
          <a:bodyPr anchor="t" rtlCol="false" tIns="0" lIns="0" bIns="0" rIns="0">
            <a:spAutoFit/>
          </a:bodyPr>
          <a:lstStyle/>
          <a:p>
            <a:pPr>
              <a:lnSpc>
                <a:spcPts val="3359"/>
              </a:lnSpc>
              <a:spcBef>
                <a:spcPct val="0"/>
              </a:spcBef>
            </a:pPr>
            <a:r>
              <a:rPr lang="en-US" sz="2399">
                <a:solidFill>
                  <a:srgbClr val="1F2020"/>
                </a:solidFill>
                <a:latin typeface="Poppins Bold"/>
              </a:rPr>
              <a:t>Mobile Development</a:t>
            </a:r>
          </a:p>
        </p:txBody>
      </p:sp>
      <p:sp>
        <p:nvSpPr>
          <p:cNvPr name="TextBox 45" id="45"/>
          <p:cNvSpPr txBox="true"/>
          <p:nvPr/>
        </p:nvSpPr>
        <p:spPr>
          <a:xfrm rot="0">
            <a:off x="2018060" y="4924746"/>
            <a:ext cx="496110" cy="297180"/>
          </a:xfrm>
          <a:prstGeom prst="rect">
            <a:avLst/>
          </a:prstGeom>
        </p:spPr>
        <p:txBody>
          <a:bodyPr anchor="t" rtlCol="false" tIns="0" lIns="0" bIns="0" rIns="0">
            <a:spAutoFit/>
          </a:bodyPr>
          <a:lstStyle/>
          <a:p>
            <a:pPr algn="ctr">
              <a:lnSpc>
                <a:spcPts val="2519"/>
              </a:lnSpc>
              <a:spcBef>
                <a:spcPct val="0"/>
              </a:spcBef>
            </a:pPr>
            <a:r>
              <a:rPr lang="en-US" sz="1799">
                <a:solidFill>
                  <a:srgbClr val="FFFFFF"/>
                </a:solidFill>
                <a:latin typeface="Open Sans Bold"/>
              </a:rPr>
              <a:t>01</a:t>
            </a:r>
          </a:p>
        </p:txBody>
      </p:sp>
      <p:grpSp>
        <p:nvGrpSpPr>
          <p:cNvPr name="Group 46" id="46"/>
          <p:cNvGrpSpPr/>
          <p:nvPr/>
        </p:nvGrpSpPr>
        <p:grpSpPr>
          <a:xfrm rot="0">
            <a:off x="5953135" y="4748749"/>
            <a:ext cx="677751" cy="677751"/>
            <a:chOff x="0" y="0"/>
            <a:chExt cx="812800" cy="812800"/>
          </a:xfrm>
        </p:grpSpPr>
        <p:sp>
          <p:nvSpPr>
            <p:cNvPr name="Freeform 47" id="4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35ACF"/>
            </a:solidFill>
          </p:spPr>
        </p:sp>
        <p:sp>
          <p:nvSpPr>
            <p:cNvPr name="TextBox 48" id="48"/>
            <p:cNvSpPr txBox="true"/>
            <p:nvPr/>
          </p:nvSpPr>
          <p:spPr>
            <a:xfrm>
              <a:off x="76200" y="28575"/>
              <a:ext cx="660400" cy="708025"/>
            </a:xfrm>
            <a:prstGeom prst="rect">
              <a:avLst/>
            </a:prstGeom>
          </p:spPr>
          <p:txBody>
            <a:bodyPr anchor="ctr" rtlCol="false" tIns="50800" lIns="50800" bIns="50800" rIns="50800"/>
            <a:lstStyle/>
            <a:p>
              <a:pPr algn="ctr">
                <a:lnSpc>
                  <a:spcPts val="2239"/>
                </a:lnSpc>
              </a:pPr>
            </a:p>
          </p:txBody>
        </p:sp>
      </p:grpSp>
      <p:sp>
        <p:nvSpPr>
          <p:cNvPr name="TextBox 49" id="49"/>
          <p:cNvSpPr txBox="true"/>
          <p:nvPr/>
        </p:nvSpPr>
        <p:spPr>
          <a:xfrm rot="0">
            <a:off x="5953135" y="5469217"/>
            <a:ext cx="1423050" cy="424815"/>
          </a:xfrm>
          <a:prstGeom prst="rect">
            <a:avLst/>
          </a:prstGeom>
        </p:spPr>
        <p:txBody>
          <a:bodyPr anchor="t" rtlCol="false" tIns="0" lIns="0" bIns="0" rIns="0">
            <a:spAutoFit/>
          </a:bodyPr>
          <a:lstStyle/>
          <a:p>
            <a:pPr>
              <a:lnSpc>
                <a:spcPts val="3359"/>
              </a:lnSpc>
              <a:spcBef>
                <a:spcPct val="0"/>
              </a:spcBef>
            </a:pPr>
            <a:r>
              <a:rPr lang="en-US" sz="2400">
                <a:solidFill>
                  <a:srgbClr val="1F2020"/>
                </a:solidFill>
                <a:latin typeface="Poppins Bold"/>
              </a:rPr>
              <a:t>Android</a:t>
            </a:r>
          </a:p>
        </p:txBody>
      </p:sp>
      <p:sp>
        <p:nvSpPr>
          <p:cNvPr name="TextBox 50" id="50"/>
          <p:cNvSpPr txBox="true"/>
          <p:nvPr/>
        </p:nvSpPr>
        <p:spPr>
          <a:xfrm rot="0">
            <a:off x="6043955" y="4924746"/>
            <a:ext cx="496110" cy="297180"/>
          </a:xfrm>
          <a:prstGeom prst="rect">
            <a:avLst/>
          </a:prstGeom>
        </p:spPr>
        <p:txBody>
          <a:bodyPr anchor="t" rtlCol="false" tIns="0" lIns="0" bIns="0" rIns="0">
            <a:spAutoFit/>
          </a:bodyPr>
          <a:lstStyle/>
          <a:p>
            <a:pPr algn="ctr">
              <a:lnSpc>
                <a:spcPts val="2519"/>
              </a:lnSpc>
              <a:spcBef>
                <a:spcPct val="0"/>
              </a:spcBef>
            </a:pPr>
            <a:r>
              <a:rPr lang="en-US" sz="1799">
                <a:solidFill>
                  <a:srgbClr val="FFFFFF"/>
                </a:solidFill>
                <a:latin typeface="Open Sans Bold"/>
              </a:rPr>
              <a:t>02</a:t>
            </a:r>
          </a:p>
        </p:txBody>
      </p:sp>
      <p:grpSp>
        <p:nvGrpSpPr>
          <p:cNvPr name="Group 51" id="51"/>
          <p:cNvGrpSpPr/>
          <p:nvPr/>
        </p:nvGrpSpPr>
        <p:grpSpPr>
          <a:xfrm rot="0">
            <a:off x="1927240" y="6965275"/>
            <a:ext cx="677751" cy="677751"/>
            <a:chOff x="0" y="0"/>
            <a:chExt cx="812800" cy="812800"/>
          </a:xfrm>
        </p:grpSpPr>
        <p:sp>
          <p:nvSpPr>
            <p:cNvPr name="Freeform 52" id="5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35ACF"/>
            </a:solidFill>
          </p:spPr>
        </p:sp>
        <p:sp>
          <p:nvSpPr>
            <p:cNvPr name="TextBox 53" id="53"/>
            <p:cNvSpPr txBox="true"/>
            <p:nvPr/>
          </p:nvSpPr>
          <p:spPr>
            <a:xfrm>
              <a:off x="76200" y="28575"/>
              <a:ext cx="660400" cy="708025"/>
            </a:xfrm>
            <a:prstGeom prst="rect">
              <a:avLst/>
            </a:prstGeom>
          </p:spPr>
          <p:txBody>
            <a:bodyPr anchor="ctr" rtlCol="false" tIns="50800" lIns="50800" bIns="50800" rIns="50800"/>
            <a:lstStyle/>
            <a:p>
              <a:pPr algn="ctr">
                <a:lnSpc>
                  <a:spcPts val="2239"/>
                </a:lnSpc>
              </a:pPr>
            </a:p>
          </p:txBody>
        </p:sp>
      </p:grpSp>
      <p:sp>
        <p:nvSpPr>
          <p:cNvPr name="TextBox 54" id="54"/>
          <p:cNvSpPr txBox="true"/>
          <p:nvPr/>
        </p:nvSpPr>
        <p:spPr>
          <a:xfrm rot="0">
            <a:off x="1812986" y="7758329"/>
            <a:ext cx="3681665" cy="782320"/>
          </a:xfrm>
          <a:prstGeom prst="rect">
            <a:avLst/>
          </a:prstGeom>
        </p:spPr>
        <p:txBody>
          <a:bodyPr anchor="t" rtlCol="false" tIns="0" lIns="0" bIns="0" rIns="0">
            <a:spAutoFit/>
          </a:bodyPr>
          <a:lstStyle/>
          <a:p>
            <a:pPr>
              <a:lnSpc>
                <a:spcPts val="3079"/>
              </a:lnSpc>
              <a:spcBef>
                <a:spcPct val="0"/>
              </a:spcBef>
            </a:pPr>
            <a:r>
              <a:rPr lang="en-US" sz="2199">
                <a:solidFill>
                  <a:srgbClr val="1F2020"/>
                </a:solidFill>
                <a:latin typeface="Poppins Bold"/>
              </a:rPr>
              <a:t>Các giai đoạn phát triển một ứng dụng Android</a:t>
            </a:r>
          </a:p>
        </p:txBody>
      </p:sp>
      <p:sp>
        <p:nvSpPr>
          <p:cNvPr name="TextBox 55" id="55"/>
          <p:cNvSpPr txBox="true"/>
          <p:nvPr/>
        </p:nvSpPr>
        <p:spPr>
          <a:xfrm rot="0">
            <a:off x="2018060" y="7141273"/>
            <a:ext cx="496110" cy="297180"/>
          </a:xfrm>
          <a:prstGeom prst="rect">
            <a:avLst/>
          </a:prstGeom>
        </p:spPr>
        <p:txBody>
          <a:bodyPr anchor="t" rtlCol="false" tIns="0" lIns="0" bIns="0" rIns="0">
            <a:spAutoFit/>
          </a:bodyPr>
          <a:lstStyle/>
          <a:p>
            <a:pPr algn="ctr">
              <a:lnSpc>
                <a:spcPts val="2519"/>
              </a:lnSpc>
              <a:spcBef>
                <a:spcPct val="0"/>
              </a:spcBef>
            </a:pPr>
            <a:r>
              <a:rPr lang="en-US" sz="1799">
                <a:solidFill>
                  <a:srgbClr val="FFFFFF"/>
                </a:solidFill>
                <a:latin typeface="Open Sans Bold"/>
              </a:rPr>
              <a:t>03</a:t>
            </a:r>
          </a:p>
        </p:txBody>
      </p:sp>
      <p:grpSp>
        <p:nvGrpSpPr>
          <p:cNvPr name="Group 56" id="56"/>
          <p:cNvGrpSpPr/>
          <p:nvPr/>
        </p:nvGrpSpPr>
        <p:grpSpPr>
          <a:xfrm rot="0">
            <a:off x="5953135" y="6965275"/>
            <a:ext cx="677751" cy="677751"/>
            <a:chOff x="0" y="0"/>
            <a:chExt cx="812800" cy="812800"/>
          </a:xfrm>
        </p:grpSpPr>
        <p:sp>
          <p:nvSpPr>
            <p:cNvPr name="Freeform 57" id="5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35ACF"/>
            </a:solidFill>
          </p:spPr>
        </p:sp>
        <p:sp>
          <p:nvSpPr>
            <p:cNvPr name="TextBox 58" id="58"/>
            <p:cNvSpPr txBox="true"/>
            <p:nvPr/>
          </p:nvSpPr>
          <p:spPr>
            <a:xfrm>
              <a:off x="76200" y="28575"/>
              <a:ext cx="660400" cy="708025"/>
            </a:xfrm>
            <a:prstGeom prst="rect">
              <a:avLst/>
            </a:prstGeom>
          </p:spPr>
          <p:txBody>
            <a:bodyPr anchor="ctr" rtlCol="false" tIns="50800" lIns="50800" bIns="50800" rIns="50800"/>
            <a:lstStyle/>
            <a:p>
              <a:pPr algn="ctr">
                <a:lnSpc>
                  <a:spcPts val="2239"/>
                </a:lnSpc>
              </a:pPr>
            </a:p>
          </p:txBody>
        </p:sp>
      </p:grpSp>
      <p:sp>
        <p:nvSpPr>
          <p:cNvPr name="TextBox 59" id="59"/>
          <p:cNvSpPr txBox="true"/>
          <p:nvPr/>
        </p:nvSpPr>
        <p:spPr>
          <a:xfrm rot="0">
            <a:off x="5953135" y="7753249"/>
            <a:ext cx="3190865" cy="843915"/>
          </a:xfrm>
          <a:prstGeom prst="rect">
            <a:avLst/>
          </a:prstGeom>
        </p:spPr>
        <p:txBody>
          <a:bodyPr anchor="t" rtlCol="false" tIns="0" lIns="0" bIns="0" rIns="0">
            <a:spAutoFit/>
          </a:bodyPr>
          <a:lstStyle/>
          <a:p>
            <a:pPr>
              <a:lnSpc>
                <a:spcPts val="3359"/>
              </a:lnSpc>
            </a:pPr>
            <a:r>
              <a:rPr lang="en-US" sz="2400">
                <a:solidFill>
                  <a:srgbClr val="1F2020"/>
                </a:solidFill>
                <a:latin typeface="Poppins Bold"/>
              </a:rPr>
              <a:t>Những kĩ năng</a:t>
            </a:r>
          </a:p>
          <a:p>
            <a:pPr>
              <a:lnSpc>
                <a:spcPts val="3359"/>
              </a:lnSpc>
              <a:spcBef>
                <a:spcPct val="0"/>
              </a:spcBef>
            </a:pPr>
            <a:r>
              <a:rPr lang="en-US" sz="2400">
                <a:solidFill>
                  <a:srgbClr val="1F2020"/>
                </a:solidFill>
                <a:latin typeface="Poppins Bold"/>
              </a:rPr>
              <a:t> cần thiết</a:t>
            </a:r>
          </a:p>
        </p:txBody>
      </p:sp>
      <p:sp>
        <p:nvSpPr>
          <p:cNvPr name="TextBox 60" id="60"/>
          <p:cNvSpPr txBox="true"/>
          <p:nvPr/>
        </p:nvSpPr>
        <p:spPr>
          <a:xfrm rot="0">
            <a:off x="6043955" y="7141273"/>
            <a:ext cx="496110" cy="297180"/>
          </a:xfrm>
          <a:prstGeom prst="rect">
            <a:avLst/>
          </a:prstGeom>
        </p:spPr>
        <p:txBody>
          <a:bodyPr anchor="t" rtlCol="false" tIns="0" lIns="0" bIns="0" rIns="0">
            <a:spAutoFit/>
          </a:bodyPr>
          <a:lstStyle/>
          <a:p>
            <a:pPr algn="ctr">
              <a:lnSpc>
                <a:spcPts val="2519"/>
              </a:lnSpc>
              <a:spcBef>
                <a:spcPct val="0"/>
              </a:spcBef>
            </a:pPr>
            <a:r>
              <a:rPr lang="en-US" sz="1799">
                <a:solidFill>
                  <a:srgbClr val="FFFFFF"/>
                </a:solidFill>
                <a:latin typeface="Open Sans Bold"/>
              </a:rPr>
              <a:t>04</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8700" y="3242898"/>
            <a:ext cx="4226699" cy="4226699"/>
          </a:xfrm>
          <a:custGeom>
            <a:avLst/>
            <a:gdLst/>
            <a:ahLst/>
            <a:cxnLst/>
            <a:rect r="r" b="b" t="t" l="l"/>
            <a:pathLst>
              <a:path h="4226699" w="4226699">
                <a:moveTo>
                  <a:pt x="0" y="0"/>
                </a:moveTo>
                <a:lnTo>
                  <a:pt x="4226699" y="0"/>
                </a:lnTo>
                <a:lnTo>
                  <a:pt x="4226699" y="4226699"/>
                </a:lnTo>
                <a:lnTo>
                  <a:pt x="0" y="4226699"/>
                </a:lnTo>
                <a:lnTo>
                  <a:pt x="0" y="0"/>
                </a:lnTo>
                <a:close/>
              </a:path>
            </a:pathLst>
          </a:custGeom>
          <a:blipFill>
            <a:blip r:embed="rId2"/>
            <a:stretch>
              <a:fillRect l="0" t="0" r="0" b="0"/>
            </a:stretch>
          </a:blipFill>
        </p:spPr>
      </p:sp>
      <p:sp>
        <p:nvSpPr>
          <p:cNvPr name="Freeform 3" id="3"/>
          <p:cNvSpPr/>
          <p:nvPr/>
        </p:nvSpPr>
        <p:spPr>
          <a:xfrm flipH="false" flipV="false" rot="0">
            <a:off x="7214924" y="3722255"/>
            <a:ext cx="3267985" cy="3267985"/>
          </a:xfrm>
          <a:custGeom>
            <a:avLst/>
            <a:gdLst/>
            <a:ahLst/>
            <a:cxnLst/>
            <a:rect r="r" b="b" t="t" l="l"/>
            <a:pathLst>
              <a:path h="3267985" w="3267985">
                <a:moveTo>
                  <a:pt x="0" y="0"/>
                </a:moveTo>
                <a:lnTo>
                  <a:pt x="3267985" y="0"/>
                </a:lnTo>
                <a:lnTo>
                  <a:pt x="3267985" y="3267985"/>
                </a:lnTo>
                <a:lnTo>
                  <a:pt x="0" y="3267985"/>
                </a:lnTo>
                <a:lnTo>
                  <a:pt x="0" y="0"/>
                </a:lnTo>
                <a:close/>
              </a:path>
            </a:pathLst>
          </a:custGeom>
          <a:blipFill>
            <a:blip r:embed="rId3"/>
            <a:stretch>
              <a:fillRect l="0" t="0" r="0" b="0"/>
            </a:stretch>
          </a:blipFill>
        </p:spPr>
      </p:sp>
      <p:sp>
        <p:nvSpPr>
          <p:cNvPr name="Freeform 4" id="4"/>
          <p:cNvSpPr/>
          <p:nvPr/>
        </p:nvSpPr>
        <p:spPr>
          <a:xfrm flipH="false" flipV="false" rot="0">
            <a:off x="11998029" y="3634359"/>
            <a:ext cx="5976705" cy="3355880"/>
          </a:xfrm>
          <a:custGeom>
            <a:avLst/>
            <a:gdLst/>
            <a:ahLst/>
            <a:cxnLst/>
            <a:rect r="r" b="b" t="t" l="l"/>
            <a:pathLst>
              <a:path h="3355880" w="5976705">
                <a:moveTo>
                  <a:pt x="0" y="0"/>
                </a:moveTo>
                <a:lnTo>
                  <a:pt x="5976705" y="0"/>
                </a:lnTo>
                <a:lnTo>
                  <a:pt x="5976705" y="3355881"/>
                </a:lnTo>
                <a:lnTo>
                  <a:pt x="0" y="3355881"/>
                </a:lnTo>
                <a:lnTo>
                  <a:pt x="0" y="0"/>
                </a:lnTo>
                <a:close/>
              </a:path>
            </a:pathLst>
          </a:custGeom>
          <a:blipFill>
            <a:blip r:embed="rId4"/>
            <a:stretch>
              <a:fillRect l="0" t="0" r="0" b="0"/>
            </a:stretch>
          </a:blipFill>
        </p:spPr>
      </p:sp>
      <p:sp>
        <p:nvSpPr>
          <p:cNvPr name="TextBox 5" id="5"/>
          <p:cNvSpPr txBox="true"/>
          <p:nvPr/>
        </p:nvSpPr>
        <p:spPr>
          <a:xfrm rot="0">
            <a:off x="3546023" y="433956"/>
            <a:ext cx="11440359" cy="1141863"/>
          </a:xfrm>
          <a:prstGeom prst="rect">
            <a:avLst/>
          </a:prstGeom>
        </p:spPr>
        <p:txBody>
          <a:bodyPr anchor="t" rtlCol="false" tIns="0" lIns="0" bIns="0" rIns="0">
            <a:spAutoFit/>
          </a:bodyPr>
          <a:lstStyle/>
          <a:p>
            <a:pPr>
              <a:lnSpc>
                <a:spcPts val="8425"/>
              </a:lnSpc>
            </a:pPr>
            <a:r>
              <a:rPr lang="en-US" sz="7201">
                <a:solidFill>
                  <a:srgbClr val="1F2020"/>
                </a:solidFill>
                <a:latin typeface="Poppins"/>
              </a:rPr>
              <a:t>Phần mềm hỗ trợ quản lý</a:t>
            </a: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293116" y="565634"/>
            <a:ext cx="397367" cy="28996"/>
            <a:chOff x="0" y="0"/>
            <a:chExt cx="128243" cy="9358"/>
          </a:xfrm>
        </p:grpSpPr>
        <p:sp>
          <p:nvSpPr>
            <p:cNvPr name="Freeform 3" id="3"/>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solidFill>
              <a:srgbClr val="335ACF"/>
            </a:solidFill>
          </p:spPr>
        </p:sp>
        <p:sp>
          <p:nvSpPr>
            <p:cNvPr name="TextBox 4" id="4"/>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7293116" y="657737"/>
            <a:ext cx="397367" cy="28996"/>
            <a:chOff x="0" y="0"/>
            <a:chExt cx="128243" cy="9358"/>
          </a:xfrm>
        </p:grpSpPr>
        <p:sp>
          <p:nvSpPr>
            <p:cNvPr name="Freeform 6" id="6"/>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solidFill>
              <a:srgbClr val="335ACF"/>
            </a:solidFill>
          </p:spPr>
        </p:sp>
        <p:sp>
          <p:nvSpPr>
            <p:cNvPr name="TextBox 7" id="7"/>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673429" y="486649"/>
            <a:ext cx="274427" cy="260019"/>
          </a:xfrm>
          <a:custGeom>
            <a:avLst/>
            <a:gdLst/>
            <a:ahLst/>
            <a:cxnLst/>
            <a:rect r="r" b="b" t="t" l="l"/>
            <a:pathLst>
              <a:path h="260019" w="274427">
                <a:moveTo>
                  <a:pt x="0" y="0"/>
                </a:moveTo>
                <a:lnTo>
                  <a:pt x="274427" y="0"/>
                </a:lnTo>
                <a:lnTo>
                  <a:pt x="274427" y="260020"/>
                </a:lnTo>
                <a:lnTo>
                  <a:pt x="0" y="26002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9" id="9"/>
          <p:cNvGrpSpPr/>
          <p:nvPr/>
        </p:nvGrpSpPr>
        <p:grpSpPr>
          <a:xfrm rot="0">
            <a:off x="-1148802" y="7301218"/>
            <a:ext cx="20585603" cy="5264356"/>
            <a:chOff x="0" y="0"/>
            <a:chExt cx="4274726" cy="1093176"/>
          </a:xfrm>
        </p:grpSpPr>
        <p:sp>
          <p:nvSpPr>
            <p:cNvPr name="Freeform 10" id="10"/>
            <p:cNvSpPr/>
            <p:nvPr/>
          </p:nvSpPr>
          <p:spPr>
            <a:xfrm flipH="false" flipV="false" rot="0">
              <a:off x="0" y="0"/>
              <a:ext cx="4274726" cy="1093176"/>
            </a:xfrm>
            <a:custGeom>
              <a:avLst/>
              <a:gdLst/>
              <a:ahLst/>
              <a:cxnLst/>
              <a:rect r="r" b="b" t="t" l="l"/>
              <a:pathLst>
                <a:path h="1093176" w="4274726">
                  <a:moveTo>
                    <a:pt x="2137363" y="0"/>
                  </a:moveTo>
                  <a:cubicBezTo>
                    <a:pt x="956930" y="0"/>
                    <a:pt x="0" y="244716"/>
                    <a:pt x="0" y="546588"/>
                  </a:cubicBezTo>
                  <a:cubicBezTo>
                    <a:pt x="0" y="848460"/>
                    <a:pt x="956930" y="1093176"/>
                    <a:pt x="2137363" y="1093176"/>
                  </a:cubicBezTo>
                  <a:cubicBezTo>
                    <a:pt x="3317796" y="1093176"/>
                    <a:pt x="4274726" y="848460"/>
                    <a:pt x="4274726" y="546588"/>
                  </a:cubicBezTo>
                  <a:cubicBezTo>
                    <a:pt x="4274726" y="244716"/>
                    <a:pt x="3317796" y="0"/>
                    <a:pt x="2137363" y="0"/>
                  </a:cubicBezTo>
                  <a:close/>
                </a:path>
              </a:pathLst>
            </a:custGeom>
            <a:solidFill>
              <a:srgbClr val="335ACF"/>
            </a:solidFill>
          </p:spPr>
        </p:sp>
        <p:sp>
          <p:nvSpPr>
            <p:cNvPr name="TextBox 11" id="11"/>
            <p:cNvSpPr txBox="true"/>
            <p:nvPr/>
          </p:nvSpPr>
          <p:spPr>
            <a:xfrm>
              <a:off x="400756" y="64385"/>
              <a:ext cx="3473215" cy="926305"/>
            </a:xfrm>
            <a:prstGeom prst="rect">
              <a:avLst/>
            </a:prstGeom>
          </p:spPr>
          <p:txBody>
            <a:bodyPr anchor="ctr" rtlCol="false" tIns="50800" lIns="50800" bIns="50800" rIns="50800"/>
            <a:lstStyle/>
            <a:p>
              <a:pPr algn="ctr">
                <a:lnSpc>
                  <a:spcPts val="2659"/>
                </a:lnSpc>
              </a:pPr>
            </a:p>
          </p:txBody>
        </p:sp>
      </p:grpSp>
      <p:sp>
        <p:nvSpPr>
          <p:cNvPr name="TextBox 12" id="12"/>
          <p:cNvSpPr txBox="true"/>
          <p:nvPr/>
        </p:nvSpPr>
        <p:spPr>
          <a:xfrm rot="0">
            <a:off x="1039108" y="517674"/>
            <a:ext cx="1547756" cy="197971"/>
          </a:xfrm>
          <a:prstGeom prst="rect">
            <a:avLst/>
          </a:prstGeom>
        </p:spPr>
        <p:txBody>
          <a:bodyPr anchor="t" rtlCol="false" tIns="0" lIns="0" bIns="0" rIns="0">
            <a:spAutoFit/>
          </a:bodyPr>
          <a:lstStyle/>
          <a:p>
            <a:pPr>
              <a:lnSpc>
                <a:spcPts val="1680"/>
              </a:lnSpc>
              <a:spcBef>
                <a:spcPct val="0"/>
              </a:spcBef>
            </a:pPr>
            <a:r>
              <a:rPr lang="en-US" sz="1200">
                <a:solidFill>
                  <a:srgbClr val="1F2020"/>
                </a:solidFill>
                <a:latin typeface="Open Sans"/>
              </a:rPr>
              <a:t>Studio Shodwe</a:t>
            </a:r>
          </a:p>
        </p:txBody>
      </p:sp>
      <p:sp>
        <p:nvSpPr>
          <p:cNvPr name="TextBox 13" id="13"/>
          <p:cNvSpPr txBox="true"/>
          <p:nvPr/>
        </p:nvSpPr>
        <p:spPr>
          <a:xfrm rot="0">
            <a:off x="15940842" y="517674"/>
            <a:ext cx="978460" cy="197971"/>
          </a:xfrm>
          <a:prstGeom prst="rect">
            <a:avLst/>
          </a:prstGeom>
        </p:spPr>
        <p:txBody>
          <a:bodyPr anchor="t" rtlCol="false" tIns="0" lIns="0" bIns="0" rIns="0">
            <a:spAutoFit/>
          </a:bodyPr>
          <a:lstStyle/>
          <a:p>
            <a:pPr>
              <a:lnSpc>
                <a:spcPts val="1680"/>
              </a:lnSpc>
              <a:spcBef>
                <a:spcPct val="0"/>
              </a:spcBef>
            </a:pPr>
            <a:r>
              <a:rPr lang="en-US" sz="1200">
                <a:solidFill>
                  <a:srgbClr val="1F2020"/>
                </a:solidFill>
                <a:latin typeface="Open Sans"/>
              </a:rPr>
              <a:t>Contact</a:t>
            </a:r>
          </a:p>
        </p:txBody>
      </p:sp>
      <p:sp>
        <p:nvSpPr>
          <p:cNvPr name="TextBox 14" id="14"/>
          <p:cNvSpPr txBox="true"/>
          <p:nvPr/>
        </p:nvSpPr>
        <p:spPr>
          <a:xfrm rot="0">
            <a:off x="14385046" y="517674"/>
            <a:ext cx="1060497" cy="197971"/>
          </a:xfrm>
          <a:prstGeom prst="rect">
            <a:avLst/>
          </a:prstGeom>
        </p:spPr>
        <p:txBody>
          <a:bodyPr anchor="t" rtlCol="false" tIns="0" lIns="0" bIns="0" rIns="0">
            <a:spAutoFit/>
          </a:bodyPr>
          <a:lstStyle/>
          <a:p>
            <a:pPr>
              <a:lnSpc>
                <a:spcPts val="1680"/>
              </a:lnSpc>
              <a:spcBef>
                <a:spcPct val="0"/>
              </a:spcBef>
            </a:pPr>
            <a:r>
              <a:rPr lang="en-US" sz="1200">
                <a:solidFill>
                  <a:srgbClr val="1F2020"/>
                </a:solidFill>
                <a:latin typeface="Open Sans"/>
              </a:rPr>
              <a:t>About Us</a:t>
            </a:r>
          </a:p>
        </p:txBody>
      </p:sp>
      <p:sp>
        <p:nvSpPr>
          <p:cNvPr name="TextBox 15" id="15"/>
          <p:cNvSpPr txBox="true"/>
          <p:nvPr/>
        </p:nvSpPr>
        <p:spPr>
          <a:xfrm rot="0">
            <a:off x="13154289" y="517674"/>
            <a:ext cx="735456" cy="197971"/>
          </a:xfrm>
          <a:prstGeom prst="rect">
            <a:avLst/>
          </a:prstGeom>
        </p:spPr>
        <p:txBody>
          <a:bodyPr anchor="t" rtlCol="false" tIns="0" lIns="0" bIns="0" rIns="0">
            <a:spAutoFit/>
          </a:bodyPr>
          <a:lstStyle/>
          <a:p>
            <a:pPr>
              <a:lnSpc>
                <a:spcPts val="1680"/>
              </a:lnSpc>
              <a:spcBef>
                <a:spcPct val="0"/>
              </a:spcBef>
            </a:pPr>
            <a:r>
              <a:rPr lang="en-US" sz="1200">
                <a:solidFill>
                  <a:srgbClr val="1F2020"/>
                </a:solidFill>
                <a:latin typeface="Open Sans"/>
              </a:rPr>
              <a:t>Photo</a:t>
            </a:r>
          </a:p>
        </p:txBody>
      </p:sp>
      <p:sp>
        <p:nvSpPr>
          <p:cNvPr name="TextBox 16" id="16"/>
          <p:cNvSpPr txBox="true"/>
          <p:nvPr/>
        </p:nvSpPr>
        <p:spPr>
          <a:xfrm rot="0">
            <a:off x="11898530" y="517674"/>
            <a:ext cx="809760" cy="197971"/>
          </a:xfrm>
          <a:prstGeom prst="rect">
            <a:avLst/>
          </a:prstGeom>
        </p:spPr>
        <p:txBody>
          <a:bodyPr anchor="t" rtlCol="false" tIns="0" lIns="0" bIns="0" rIns="0">
            <a:spAutoFit/>
          </a:bodyPr>
          <a:lstStyle/>
          <a:p>
            <a:pPr>
              <a:lnSpc>
                <a:spcPts val="1680"/>
              </a:lnSpc>
              <a:spcBef>
                <a:spcPct val="0"/>
              </a:spcBef>
            </a:pPr>
            <a:r>
              <a:rPr lang="en-US" sz="1200">
                <a:solidFill>
                  <a:srgbClr val="1F2020"/>
                </a:solidFill>
                <a:latin typeface="Open Sans"/>
              </a:rPr>
              <a:t>Home</a:t>
            </a:r>
          </a:p>
        </p:txBody>
      </p:sp>
      <p:sp>
        <p:nvSpPr>
          <p:cNvPr name="TextBox 17" id="17"/>
          <p:cNvSpPr txBox="true"/>
          <p:nvPr/>
        </p:nvSpPr>
        <p:spPr>
          <a:xfrm rot="0">
            <a:off x="2351998" y="900394"/>
            <a:ext cx="13588845" cy="2137528"/>
          </a:xfrm>
          <a:prstGeom prst="rect">
            <a:avLst/>
          </a:prstGeom>
        </p:spPr>
        <p:txBody>
          <a:bodyPr anchor="t" rtlCol="false" tIns="0" lIns="0" bIns="0" rIns="0">
            <a:spAutoFit/>
          </a:bodyPr>
          <a:lstStyle/>
          <a:p>
            <a:pPr algn="ctr">
              <a:lnSpc>
                <a:spcPts val="16583"/>
              </a:lnSpc>
              <a:spcBef>
                <a:spcPct val="0"/>
              </a:spcBef>
            </a:pPr>
            <a:r>
              <a:rPr lang="en-US" sz="11845">
                <a:solidFill>
                  <a:srgbClr val="335ACF"/>
                </a:solidFill>
                <a:latin typeface="Poppins"/>
              </a:rPr>
              <a:t>Nguồn tham khảo</a:t>
            </a:r>
          </a:p>
        </p:txBody>
      </p:sp>
      <p:sp>
        <p:nvSpPr>
          <p:cNvPr name="TextBox 18" id="18"/>
          <p:cNvSpPr txBox="true"/>
          <p:nvPr/>
        </p:nvSpPr>
        <p:spPr>
          <a:xfrm rot="0">
            <a:off x="2003890" y="3542747"/>
            <a:ext cx="14426183" cy="3964156"/>
          </a:xfrm>
          <a:prstGeom prst="rect">
            <a:avLst/>
          </a:prstGeom>
        </p:spPr>
        <p:txBody>
          <a:bodyPr anchor="t" rtlCol="false" tIns="0" lIns="0" bIns="0" rIns="0">
            <a:spAutoFit/>
          </a:bodyPr>
          <a:lstStyle/>
          <a:p>
            <a:pPr marL="639248" indent="-319624" lvl="1">
              <a:lnSpc>
                <a:spcPts val="3464"/>
              </a:lnSpc>
              <a:buFont typeface="Arial"/>
              <a:buChar char="•"/>
            </a:pPr>
            <a:r>
              <a:rPr lang="en-US" sz="2960" u="sng">
                <a:solidFill>
                  <a:srgbClr val="1F2020"/>
                </a:solidFill>
                <a:latin typeface="Poppins"/>
                <a:hlinkClick r:id="rId4" tooltip="https://developer.android.com/studio/workflow?hl=vi"/>
              </a:rPr>
              <a:t>https://developer.android.com/studio/workflow?hl=vi</a:t>
            </a:r>
          </a:p>
          <a:p>
            <a:pPr marL="639248" indent="-319624" lvl="1">
              <a:lnSpc>
                <a:spcPts val="3464"/>
              </a:lnSpc>
              <a:buFont typeface="Arial"/>
              <a:buChar char="•"/>
            </a:pPr>
            <a:r>
              <a:rPr lang="en-US" sz="2960" u="sng">
                <a:solidFill>
                  <a:srgbClr val="1F2020"/>
                </a:solidFill>
                <a:latin typeface="Poppins"/>
                <a:hlinkClick r:id="rId5" tooltip="https://aws.amazon.com/mobile/mobile-application-development/"/>
              </a:rPr>
              <a:t>https://aws.amazon.com/mobile/mobile-application-development/</a:t>
            </a:r>
          </a:p>
          <a:p>
            <a:pPr marL="639248" indent="-319624" lvl="1">
              <a:lnSpc>
                <a:spcPts val="3464"/>
              </a:lnSpc>
              <a:buFont typeface="Arial"/>
              <a:buChar char="•"/>
            </a:pPr>
            <a:r>
              <a:rPr lang="en-US" sz="2960" u="sng">
                <a:solidFill>
                  <a:srgbClr val="1F2020"/>
                </a:solidFill>
                <a:latin typeface="Poppins"/>
                <a:hlinkClick r:id="rId6" tooltip="https://developer.android.com/guide/platform"/>
              </a:rPr>
              <a:t>https://developer.android.com/guide/platform</a:t>
            </a:r>
          </a:p>
          <a:p>
            <a:pPr marL="639248" indent="-319624" lvl="1">
              <a:lnSpc>
                <a:spcPts val="3464"/>
              </a:lnSpc>
              <a:buFont typeface="Arial"/>
              <a:buChar char="•"/>
            </a:pPr>
            <a:r>
              <a:rPr lang="en-US" sz="2960" u="sng">
                <a:solidFill>
                  <a:srgbClr val="1F2020"/>
                </a:solidFill>
                <a:latin typeface="Poppins"/>
                <a:hlinkClick r:id="rId7" tooltip="https://developer.android.com/reference/android/app/Activity"/>
              </a:rPr>
              <a:t>https://developer.android.com/reference/android/app/Activity</a:t>
            </a:r>
          </a:p>
          <a:p>
            <a:pPr marL="639248" indent="-319624" lvl="1">
              <a:lnSpc>
                <a:spcPts val="3464"/>
              </a:lnSpc>
              <a:buFont typeface="Arial"/>
              <a:buChar char="•"/>
            </a:pPr>
            <a:r>
              <a:rPr lang="en-US" sz="2960" u="sng">
                <a:solidFill>
                  <a:srgbClr val="1F2020"/>
                </a:solidFill>
                <a:latin typeface="Poppins"/>
                <a:hlinkClick r:id="rId8" tooltip="https://medium.com/@huseyinozkoc/android-view-and-viewgroup-6667a20724c5"/>
              </a:rPr>
              <a:t>https://medium.com/@huseyinozkoc/android-view-and-viewgroup-6667a20724c5</a:t>
            </a:r>
          </a:p>
          <a:p>
            <a:pPr marL="639248" indent="-319624" lvl="1">
              <a:lnSpc>
                <a:spcPts val="3464"/>
              </a:lnSpc>
              <a:buFont typeface="Arial"/>
              <a:buChar char="•"/>
            </a:pPr>
            <a:r>
              <a:rPr lang="en-US" sz="2960" u="sng">
                <a:solidFill>
                  <a:srgbClr val="1F2020"/>
                </a:solidFill>
                <a:latin typeface="Poppins"/>
                <a:hlinkClick r:id="rId9" tooltip="https://medium.com/@huseyinozkoc/android-view-and-viewgroup-6667a20724c5"/>
              </a:rPr>
              <a:t>https://developer.android.com/develop/background-work/services</a:t>
            </a:r>
          </a:p>
          <a:p>
            <a:pPr marL="639248" indent="-319624" lvl="1">
              <a:lnSpc>
                <a:spcPts val="3464"/>
              </a:lnSpc>
              <a:buFont typeface="Arial"/>
              <a:buChar char="•"/>
            </a:pPr>
            <a:r>
              <a:rPr lang="en-US" sz="2960" u="sng">
                <a:solidFill>
                  <a:srgbClr val="1F2020"/>
                </a:solidFill>
                <a:latin typeface="Poppins"/>
              </a:rPr>
              <a:t>https://topdev.vn/TopDev_VietnamITMarketReport2023_VietnamTechTalentsReport.pdf</a:t>
            </a: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293116" y="565634"/>
            <a:ext cx="397367" cy="28996"/>
            <a:chOff x="0" y="0"/>
            <a:chExt cx="128243" cy="9358"/>
          </a:xfrm>
        </p:grpSpPr>
        <p:sp>
          <p:nvSpPr>
            <p:cNvPr name="Freeform 3" id="3"/>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solidFill>
              <a:srgbClr val="335ACF"/>
            </a:solidFill>
          </p:spPr>
        </p:sp>
        <p:sp>
          <p:nvSpPr>
            <p:cNvPr name="TextBox 4" id="4"/>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7293116" y="657737"/>
            <a:ext cx="397367" cy="28996"/>
            <a:chOff x="0" y="0"/>
            <a:chExt cx="128243" cy="9358"/>
          </a:xfrm>
        </p:grpSpPr>
        <p:sp>
          <p:nvSpPr>
            <p:cNvPr name="Freeform 6" id="6"/>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solidFill>
              <a:srgbClr val="335ACF"/>
            </a:solidFill>
          </p:spPr>
        </p:sp>
        <p:sp>
          <p:nvSpPr>
            <p:cNvPr name="TextBox 7" id="7"/>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673429" y="486649"/>
            <a:ext cx="274427" cy="260019"/>
          </a:xfrm>
          <a:custGeom>
            <a:avLst/>
            <a:gdLst/>
            <a:ahLst/>
            <a:cxnLst/>
            <a:rect r="r" b="b" t="t" l="l"/>
            <a:pathLst>
              <a:path h="260019" w="274427">
                <a:moveTo>
                  <a:pt x="0" y="0"/>
                </a:moveTo>
                <a:lnTo>
                  <a:pt x="274427" y="0"/>
                </a:lnTo>
                <a:lnTo>
                  <a:pt x="274427" y="260020"/>
                </a:lnTo>
                <a:lnTo>
                  <a:pt x="0" y="26002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9" id="9"/>
          <p:cNvGrpSpPr/>
          <p:nvPr/>
        </p:nvGrpSpPr>
        <p:grpSpPr>
          <a:xfrm rot="0">
            <a:off x="-1148802" y="7301218"/>
            <a:ext cx="20585603" cy="5264356"/>
            <a:chOff x="0" y="0"/>
            <a:chExt cx="4274726" cy="1093176"/>
          </a:xfrm>
        </p:grpSpPr>
        <p:sp>
          <p:nvSpPr>
            <p:cNvPr name="Freeform 10" id="10"/>
            <p:cNvSpPr/>
            <p:nvPr/>
          </p:nvSpPr>
          <p:spPr>
            <a:xfrm flipH="false" flipV="false" rot="0">
              <a:off x="0" y="0"/>
              <a:ext cx="4274726" cy="1093176"/>
            </a:xfrm>
            <a:custGeom>
              <a:avLst/>
              <a:gdLst/>
              <a:ahLst/>
              <a:cxnLst/>
              <a:rect r="r" b="b" t="t" l="l"/>
              <a:pathLst>
                <a:path h="1093176" w="4274726">
                  <a:moveTo>
                    <a:pt x="2137363" y="0"/>
                  </a:moveTo>
                  <a:cubicBezTo>
                    <a:pt x="956930" y="0"/>
                    <a:pt x="0" y="244716"/>
                    <a:pt x="0" y="546588"/>
                  </a:cubicBezTo>
                  <a:cubicBezTo>
                    <a:pt x="0" y="848460"/>
                    <a:pt x="956930" y="1093176"/>
                    <a:pt x="2137363" y="1093176"/>
                  </a:cubicBezTo>
                  <a:cubicBezTo>
                    <a:pt x="3317796" y="1093176"/>
                    <a:pt x="4274726" y="848460"/>
                    <a:pt x="4274726" y="546588"/>
                  </a:cubicBezTo>
                  <a:cubicBezTo>
                    <a:pt x="4274726" y="244716"/>
                    <a:pt x="3317796" y="0"/>
                    <a:pt x="2137363" y="0"/>
                  </a:cubicBezTo>
                  <a:close/>
                </a:path>
              </a:pathLst>
            </a:custGeom>
            <a:solidFill>
              <a:srgbClr val="335ACF"/>
            </a:solidFill>
          </p:spPr>
        </p:sp>
        <p:sp>
          <p:nvSpPr>
            <p:cNvPr name="TextBox 11" id="11"/>
            <p:cNvSpPr txBox="true"/>
            <p:nvPr/>
          </p:nvSpPr>
          <p:spPr>
            <a:xfrm>
              <a:off x="400756" y="64385"/>
              <a:ext cx="3473215" cy="926305"/>
            </a:xfrm>
            <a:prstGeom prst="rect">
              <a:avLst/>
            </a:prstGeom>
          </p:spPr>
          <p:txBody>
            <a:bodyPr anchor="ctr" rtlCol="false" tIns="50800" lIns="50800" bIns="50800" rIns="50800"/>
            <a:lstStyle/>
            <a:p>
              <a:pPr algn="ctr">
                <a:lnSpc>
                  <a:spcPts val="2659"/>
                </a:lnSpc>
              </a:pPr>
            </a:p>
          </p:txBody>
        </p:sp>
      </p:grpSp>
      <p:grpSp>
        <p:nvGrpSpPr>
          <p:cNvPr name="Group 12" id="12"/>
          <p:cNvGrpSpPr>
            <a:grpSpLocks noChangeAspect="true"/>
          </p:cNvGrpSpPr>
          <p:nvPr/>
        </p:nvGrpSpPr>
        <p:grpSpPr>
          <a:xfrm rot="0">
            <a:off x="7406341" y="4044667"/>
            <a:ext cx="3475318" cy="6876514"/>
            <a:chOff x="0" y="0"/>
            <a:chExt cx="2620010" cy="5184140"/>
          </a:xfrm>
        </p:grpSpPr>
        <p:sp>
          <p:nvSpPr>
            <p:cNvPr name="Freeform 13" id="13"/>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14" id="14"/>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4"/>
              <a:stretch>
                <a:fillRect l="-58351" t="0" r="-58351" b="0"/>
              </a:stretch>
            </a:blipFill>
          </p:spPr>
        </p:sp>
        <p:sp>
          <p:nvSpPr>
            <p:cNvPr name="Freeform 15" id="15"/>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name="Freeform 16" id="16"/>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name="Freeform 17" id="17"/>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name="Freeform 18" id="18"/>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name="Freeform 19" id="19"/>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name="Freeform 20" id="20"/>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name="Freeform 21" id="21"/>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grpSp>
        <p:nvGrpSpPr>
          <p:cNvPr name="Group 22" id="22"/>
          <p:cNvGrpSpPr>
            <a:grpSpLocks noChangeAspect="true"/>
          </p:cNvGrpSpPr>
          <p:nvPr/>
        </p:nvGrpSpPr>
        <p:grpSpPr>
          <a:xfrm rot="0">
            <a:off x="10329460" y="5143500"/>
            <a:ext cx="2919979" cy="5777681"/>
            <a:chOff x="0" y="0"/>
            <a:chExt cx="2620010" cy="5184140"/>
          </a:xfrm>
        </p:grpSpPr>
        <p:sp>
          <p:nvSpPr>
            <p:cNvPr name="Freeform 23" id="23"/>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24" id="24"/>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4"/>
              <a:stretch>
                <a:fillRect l="-58351" t="0" r="-58351" b="0"/>
              </a:stretch>
            </a:blipFill>
          </p:spPr>
        </p:sp>
        <p:sp>
          <p:nvSpPr>
            <p:cNvPr name="Freeform 25" id="25"/>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name="Freeform 26" id="26"/>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name="Freeform 27" id="27"/>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name="Freeform 28" id="28"/>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name="Freeform 29" id="29"/>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name="Freeform 30" id="30"/>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name="Freeform 31" id="31"/>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grpSp>
        <p:nvGrpSpPr>
          <p:cNvPr name="Group 32" id="32"/>
          <p:cNvGrpSpPr>
            <a:grpSpLocks noChangeAspect="true"/>
          </p:cNvGrpSpPr>
          <p:nvPr/>
        </p:nvGrpSpPr>
        <p:grpSpPr>
          <a:xfrm rot="0">
            <a:off x="5038561" y="5143500"/>
            <a:ext cx="2919979" cy="5777681"/>
            <a:chOff x="0" y="0"/>
            <a:chExt cx="2620010" cy="5184140"/>
          </a:xfrm>
        </p:grpSpPr>
        <p:sp>
          <p:nvSpPr>
            <p:cNvPr name="Freeform 33" id="33"/>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34" id="34"/>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4"/>
              <a:stretch>
                <a:fillRect l="-58351" t="0" r="-58351" b="0"/>
              </a:stretch>
            </a:blipFill>
          </p:spPr>
        </p:sp>
        <p:sp>
          <p:nvSpPr>
            <p:cNvPr name="Freeform 35" id="35"/>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name="Freeform 36" id="36"/>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name="Freeform 37" id="37"/>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name="Freeform 38" id="38"/>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name="Freeform 39" id="39"/>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name="Freeform 40" id="40"/>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name="Freeform 41" id="41"/>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grpSp>
        <p:nvGrpSpPr>
          <p:cNvPr name="Group 42" id="42"/>
          <p:cNvGrpSpPr>
            <a:grpSpLocks noChangeAspect="true"/>
          </p:cNvGrpSpPr>
          <p:nvPr/>
        </p:nvGrpSpPr>
        <p:grpSpPr>
          <a:xfrm rot="0">
            <a:off x="12697923" y="6476535"/>
            <a:ext cx="2246277" cy="4444645"/>
            <a:chOff x="0" y="0"/>
            <a:chExt cx="2620010" cy="5184140"/>
          </a:xfrm>
        </p:grpSpPr>
        <p:sp>
          <p:nvSpPr>
            <p:cNvPr name="Freeform 43" id="43"/>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44" id="44"/>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4"/>
              <a:stretch>
                <a:fillRect l="-58351" t="0" r="-58351" b="0"/>
              </a:stretch>
            </a:blipFill>
          </p:spPr>
        </p:sp>
        <p:sp>
          <p:nvSpPr>
            <p:cNvPr name="Freeform 45" id="45"/>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name="Freeform 46" id="46"/>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name="Freeform 47" id="47"/>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name="Freeform 48" id="48"/>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name="Freeform 49" id="49"/>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name="Freeform 50" id="50"/>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name="Freeform 51" id="51"/>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grpSp>
        <p:nvGrpSpPr>
          <p:cNvPr name="Group 52" id="52"/>
          <p:cNvGrpSpPr>
            <a:grpSpLocks noChangeAspect="true"/>
          </p:cNvGrpSpPr>
          <p:nvPr/>
        </p:nvGrpSpPr>
        <p:grpSpPr>
          <a:xfrm rot="0">
            <a:off x="3343800" y="6476535"/>
            <a:ext cx="2246277" cy="4444645"/>
            <a:chOff x="0" y="0"/>
            <a:chExt cx="2620010" cy="5184140"/>
          </a:xfrm>
        </p:grpSpPr>
        <p:sp>
          <p:nvSpPr>
            <p:cNvPr name="Freeform 53" id="53"/>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54" id="54"/>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4"/>
              <a:stretch>
                <a:fillRect l="-58351" t="0" r="-58351" b="0"/>
              </a:stretch>
            </a:blipFill>
          </p:spPr>
        </p:sp>
        <p:sp>
          <p:nvSpPr>
            <p:cNvPr name="Freeform 55" id="55"/>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name="Freeform 56" id="56"/>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name="Freeform 57" id="57"/>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name="Freeform 58" id="58"/>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name="Freeform 59" id="59"/>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name="Freeform 60" id="60"/>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name="Freeform 61" id="61"/>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sp>
        <p:nvSpPr>
          <p:cNvPr name="TextBox 62" id="62"/>
          <p:cNvSpPr txBox="true"/>
          <p:nvPr/>
        </p:nvSpPr>
        <p:spPr>
          <a:xfrm rot="0">
            <a:off x="1039108" y="517674"/>
            <a:ext cx="1547756" cy="197971"/>
          </a:xfrm>
          <a:prstGeom prst="rect">
            <a:avLst/>
          </a:prstGeom>
        </p:spPr>
        <p:txBody>
          <a:bodyPr anchor="t" rtlCol="false" tIns="0" lIns="0" bIns="0" rIns="0">
            <a:spAutoFit/>
          </a:bodyPr>
          <a:lstStyle/>
          <a:p>
            <a:pPr>
              <a:lnSpc>
                <a:spcPts val="1680"/>
              </a:lnSpc>
              <a:spcBef>
                <a:spcPct val="0"/>
              </a:spcBef>
            </a:pPr>
            <a:r>
              <a:rPr lang="en-US" sz="1200">
                <a:solidFill>
                  <a:srgbClr val="1F2020"/>
                </a:solidFill>
                <a:latin typeface="Open Sans"/>
              </a:rPr>
              <a:t>Studio Shodwe</a:t>
            </a:r>
          </a:p>
        </p:txBody>
      </p:sp>
      <p:sp>
        <p:nvSpPr>
          <p:cNvPr name="TextBox 63" id="63"/>
          <p:cNvSpPr txBox="true"/>
          <p:nvPr/>
        </p:nvSpPr>
        <p:spPr>
          <a:xfrm rot="0">
            <a:off x="15940842" y="517674"/>
            <a:ext cx="978460" cy="197971"/>
          </a:xfrm>
          <a:prstGeom prst="rect">
            <a:avLst/>
          </a:prstGeom>
        </p:spPr>
        <p:txBody>
          <a:bodyPr anchor="t" rtlCol="false" tIns="0" lIns="0" bIns="0" rIns="0">
            <a:spAutoFit/>
          </a:bodyPr>
          <a:lstStyle/>
          <a:p>
            <a:pPr>
              <a:lnSpc>
                <a:spcPts val="1680"/>
              </a:lnSpc>
              <a:spcBef>
                <a:spcPct val="0"/>
              </a:spcBef>
            </a:pPr>
            <a:r>
              <a:rPr lang="en-US" sz="1200">
                <a:solidFill>
                  <a:srgbClr val="1F2020"/>
                </a:solidFill>
                <a:latin typeface="Open Sans"/>
              </a:rPr>
              <a:t>Contact</a:t>
            </a:r>
          </a:p>
        </p:txBody>
      </p:sp>
      <p:sp>
        <p:nvSpPr>
          <p:cNvPr name="TextBox 64" id="64"/>
          <p:cNvSpPr txBox="true"/>
          <p:nvPr/>
        </p:nvSpPr>
        <p:spPr>
          <a:xfrm rot="0">
            <a:off x="14385046" y="517674"/>
            <a:ext cx="1060497" cy="197971"/>
          </a:xfrm>
          <a:prstGeom prst="rect">
            <a:avLst/>
          </a:prstGeom>
        </p:spPr>
        <p:txBody>
          <a:bodyPr anchor="t" rtlCol="false" tIns="0" lIns="0" bIns="0" rIns="0">
            <a:spAutoFit/>
          </a:bodyPr>
          <a:lstStyle/>
          <a:p>
            <a:pPr>
              <a:lnSpc>
                <a:spcPts val="1680"/>
              </a:lnSpc>
              <a:spcBef>
                <a:spcPct val="0"/>
              </a:spcBef>
            </a:pPr>
            <a:r>
              <a:rPr lang="en-US" sz="1200">
                <a:solidFill>
                  <a:srgbClr val="1F2020"/>
                </a:solidFill>
                <a:latin typeface="Open Sans"/>
              </a:rPr>
              <a:t>About Us</a:t>
            </a:r>
          </a:p>
        </p:txBody>
      </p:sp>
      <p:sp>
        <p:nvSpPr>
          <p:cNvPr name="TextBox 65" id="65"/>
          <p:cNvSpPr txBox="true"/>
          <p:nvPr/>
        </p:nvSpPr>
        <p:spPr>
          <a:xfrm rot="0">
            <a:off x="13154289" y="517674"/>
            <a:ext cx="735456" cy="197971"/>
          </a:xfrm>
          <a:prstGeom prst="rect">
            <a:avLst/>
          </a:prstGeom>
        </p:spPr>
        <p:txBody>
          <a:bodyPr anchor="t" rtlCol="false" tIns="0" lIns="0" bIns="0" rIns="0">
            <a:spAutoFit/>
          </a:bodyPr>
          <a:lstStyle/>
          <a:p>
            <a:pPr>
              <a:lnSpc>
                <a:spcPts val="1680"/>
              </a:lnSpc>
              <a:spcBef>
                <a:spcPct val="0"/>
              </a:spcBef>
            </a:pPr>
            <a:r>
              <a:rPr lang="en-US" sz="1200">
                <a:solidFill>
                  <a:srgbClr val="1F2020"/>
                </a:solidFill>
                <a:latin typeface="Open Sans"/>
              </a:rPr>
              <a:t>Photo</a:t>
            </a:r>
          </a:p>
        </p:txBody>
      </p:sp>
      <p:sp>
        <p:nvSpPr>
          <p:cNvPr name="TextBox 66" id="66"/>
          <p:cNvSpPr txBox="true"/>
          <p:nvPr/>
        </p:nvSpPr>
        <p:spPr>
          <a:xfrm rot="0">
            <a:off x="11898530" y="517674"/>
            <a:ext cx="809760" cy="197971"/>
          </a:xfrm>
          <a:prstGeom prst="rect">
            <a:avLst/>
          </a:prstGeom>
        </p:spPr>
        <p:txBody>
          <a:bodyPr anchor="t" rtlCol="false" tIns="0" lIns="0" bIns="0" rIns="0">
            <a:spAutoFit/>
          </a:bodyPr>
          <a:lstStyle/>
          <a:p>
            <a:pPr>
              <a:lnSpc>
                <a:spcPts val="1680"/>
              </a:lnSpc>
              <a:spcBef>
                <a:spcPct val="0"/>
              </a:spcBef>
            </a:pPr>
            <a:r>
              <a:rPr lang="en-US" sz="1200">
                <a:solidFill>
                  <a:srgbClr val="1F2020"/>
                </a:solidFill>
                <a:latin typeface="Open Sans"/>
              </a:rPr>
              <a:t>Home</a:t>
            </a:r>
          </a:p>
        </p:txBody>
      </p:sp>
      <p:sp>
        <p:nvSpPr>
          <p:cNvPr name="TextBox 67" id="67"/>
          <p:cNvSpPr txBox="true"/>
          <p:nvPr/>
        </p:nvSpPr>
        <p:spPr>
          <a:xfrm rot="0">
            <a:off x="3902954" y="1420400"/>
            <a:ext cx="10482091" cy="2137454"/>
          </a:xfrm>
          <a:prstGeom prst="rect">
            <a:avLst/>
          </a:prstGeom>
        </p:spPr>
        <p:txBody>
          <a:bodyPr anchor="t" rtlCol="false" tIns="0" lIns="0" bIns="0" rIns="0">
            <a:spAutoFit/>
          </a:bodyPr>
          <a:lstStyle/>
          <a:p>
            <a:pPr algn="ctr">
              <a:lnSpc>
                <a:spcPts val="16583"/>
              </a:lnSpc>
              <a:spcBef>
                <a:spcPct val="0"/>
              </a:spcBef>
            </a:pPr>
            <a:r>
              <a:rPr lang="en-US" sz="11845">
                <a:solidFill>
                  <a:srgbClr val="335ACF"/>
                </a:solidFill>
                <a:latin typeface="Poppins Bold"/>
              </a:rPr>
              <a:t>Thank You</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293116" y="565634"/>
            <a:ext cx="397367" cy="28996"/>
            <a:chOff x="0" y="0"/>
            <a:chExt cx="128243" cy="9358"/>
          </a:xfrm>
        </p:grpSpPr>
        <p:sp>
          <p:nvSpPr>
            <p:cNvPr name="Freeform 3" id="3"/>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solidFill>
              <a:srgbClr val="335ACF"/>
            </a:solidFill>
          </p:spPr>
        </p:sp>
        <p:sp>
          <p:nvSpPr>
            <p:cNvPr name="TextBox 4" id="4"/>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7293116" y="657737"/>
            <a:ext cx="397367" cy="28996"/>
            <a:chOff x="0" y="0"/>
            <a:chExt cx="128243" cy="9358"/>
          </a:xfrm>
        </p:grpSpPr>
        <p:sp>
          <p:nvSpPr>
            <p:cNvPr name="Freeform 6" id="6"/>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solidFill>
              <a:srgbClr val="335ACF"/>
            </a:solidFill>
          </p:spPr>
        </p:sp>
        <p:sp>
          <p:nvSpPr>
            <p:cNvPr name="TextBox 7" id="7"/>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673429" y="486649"/>
            <a:ext cx="274427" cy="260019"/>
          </a:xfrm>
          <a:custGeom>
            <a:avLst/>
            <a:gdLst/>
            <a:ahLst/>
            <a:cxnLst/>
            <a:rect r="r" b="b" t="t" l="l"/>
            <a:pathLst>
              <a:path h="260019" w="274427">
                <a:moveTo>
                  <a:pt x="0" y="0"/>
                </a:moveTo>
                <a:lnTo>
                  <a:pt x="274427" y="0"/>
                </a:lnTo>
                <a:lnTo>
                  <a:pt x="274427" y="260020"/>
                </a:lnTo>
                <a:lnTo>
                  <a:pt x="0" y="26002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9" id="9"/>
          <p:cNvGrpSpPr/>
          <p:nvPr/>
        </p:nvGrpSpPr>
        <p:grpSpPr>
          <a:xfrm rot="0">
            <a:off x="18177932" y="8597752"/>
            <a:ext cx="110068" cy="660548"/>
            <a:chOff x="0" y="0"/>
            <a:chExt cx="28989" cy="173972"/>
          </a:xfrm>
        </p:grpSpPr>
        <p:sp>
          <p:nvSpPr>
            <p:cNvPr name="Freeform 10" id="10"/>
            <p:cNvSpPr/>
            <p:nvPr/>
          </p:nvSpPr>
          <p:spPr>
            <a:xfrm flipH="false" flipV="false" rot="0">
              <a:off x="0" y="0"/>
              <a:ext cx="28989" cy="173972"/>
            </a:xfrm>
            <a:custGeom>
              <a:avLst/>
              <a:gdLst/>
              <a:ahLst/>
              <a:cxnLst/>
              <a:rect r="r" b="b" t="t" l="l"/>
              <a:pathLst>
                <a:path h="173972" w="28989">
                  <a:moveTo>
                    <a:pt x="0" y="0"/>
                  </a:moveTo>
                  <a:lnTo>
                    <a:pt x="28989" y="0"/>
                  </a:lnTo>
                  <a:lnTo>
                    <a:pt x="28989" y="173972"/>
                  </a:lnTo>
                  <a:lnTo>
                    <a:pt x="0" y="173972"/>
                  </a:lnTo>
                  <a:close/>
                </a:path>
              </a:pathLst>
            </a:custGeom>
            <a:solidFill>
              <a:srgbClr val="335ACF"/>
            </a:solidFill>
          </p:spPr>
        </p:sp>
        <p:sp>
          <p:nvSpPr>
            <p:cNvPr name="TextBox 11" id="11"/>
            <p:cNvSpPr txBox="true"/>
            <p:nvPr/>
          </p:nvSpPr>
          <p:spPr>
            <a:xfrm>
              <a:off x="0" y="-38100"/>
              <a:ext cx="28989" cy="212072"/>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810643" y="5532895"/>
            <a:ext cx="9163193" cy="9163193"/>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35ACF"/>
            </a:solidFill>
          </p:spPr>
        </p:sp>
        <p:sp>
          <p:nvSpPr>
            <p:cNvPr name="TextBox 14" id="1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5" id="15"/>
          <p:cNvGrpSpPr>
            <a:grpSpLocks noChangeAspect="true"/>
          </p:cNvGrpSpPr>
          <p:nvPr/>
        </p:nvGrpSpPr>
        <p:grpSpPr>
          <a:xfrm rot="0">
            <a:off x="3491847" y="1596184"/>
            <a:ext cx="4180995" cy="8272818"/>
            <a:chOff x="0" y="0"/>
            <a:chExt cx="2620010" cy="5184140"/>
          </a:xfrm>
        </p:grpSpPr>
        <p:sp>
          <p:nvSpPr>
            <p:cNvPr name="Freeform 16" id="16"/>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17" id="17"/>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4"/>
              <a:stretch>
                <a:fillRect l="-58351" t="0" r="-58351" b="0"/>
              </a:stretch>
            </a:blipFill>
          </p:spPr>
        </p:sp>
        <p:sp>
          <p:nvSpPr>
            <p:cNvPr name="Freeform 18" id="18"/>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name="Freeform 19" id="19"/>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name="Freeform 20" id="20"/>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name="Freeform 21" id="21"/>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name="Freeform 22" id="22"/>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name="Freeform 23" id="23"/>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name="Freeform 24" id="24"/>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grpSp>
        <p:nvGrpSpPr>
          <p:cNvPr name="Group 25" id="25"/>
          <p:cNvGrpSpPr>
            <a:grpSpLocks noChangeAspect="true"/>
          </p:cNvGrpSpPr>
          <p:nvPr/>
        </p:nvGrpSpPr>
        <p:grpSpPr>
          <a:xfrm rot="0">
            <a:off x="1760418" y="4100085"/>
            <a:ext cx="2915550" cy="5768917"/>
            <a:chOff x="0" y="0"/>
            <a:chExt cx="2620010" cy="5184140"/>
          </a:xfrm>
        </p:grpSpPr>
        <p:sp>
          <p:nvSpPr>
            <p:cNvPr name="Freeform 26" id="26"/>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27" id="27"/>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4"/>
              <a:stretch>
                <a:fillRect l="-58351" t="0" r="-58351" b="0"/>
              </a:stretch>
            </a:blipFill>
          </p:spPr>
        </p:sp>
        <p:sp>
          <p:nvSpPr>
            <p:cNvPr name="Freeform 28" id="28"/>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name="Freeform 29" id="29"/>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name="Freeform 30" id="30"/>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name="Freeform 31" id="31"/>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name="Freeform 32" id="32"/>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name="Freeform 33" id="33"/>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name="Freeform 34" id="34"/>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grpSp>
        <p:nvGrpSpPr>
          <p:cNvPr name="Group 35" id="35"/>
          <p:cNvGrpSpPr>
            <a:grpSpLocks noChangeAspect="true"/>
          </p:cNvGrpSpPr>
          <p:nvPr/>
        </p:nvGrpSpPr>
        <p:grpSpPr>
          <a:xfrm rot="0">
            <a:off x="6528297" y="5339641"/>
            <a:ext cx="2289092" cy="4529361"/>
            <a:chOff x="0" y="0"/>
            <a:chExt cx="2620010" cy="5184140"/>
          </a:xfrm>
        </p:grpSpPr>
        <p:sp>
          <p:nvSpPr>
            <p:cNvPr name="Freeform 36" id="36"/>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37" id="37"/>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4"/>
              <a:stretch>
                <a:fillRect l="-58351" t="0" r="-58351" b="0"/>
              </a:stretch>
            </a:blipFill>
          </p:spPr>
        </p:sp>
        <p:sp>
          <p:nvSpPr>
            <p:cNvPr name="Freeform 38" id="38"/>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name="Freeform 39" id="39"/>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name="Freeform 40" id="40"/>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name="Freeform 41" id="41"/>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name="Freeform 42" id="42"/>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name="Freeform 43" id="43"/>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name="Freeform 44" id="44"/>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sp>
        <p:nvSpPr>
          <p:cNvPr name="TextBox 45" id="45"/>
          <p:cNvSpPr txBox="true"/>
          <p:nvPr/>
        </p:nvSpPr>
        <p:spPr>
          <a:xfrm rot="0">
            <a:off x="1039108" y="517674"/>
            <a:ext cx="1547756" cy="197971"/>
          </a:xfrm>
          <a:prstGeom prst="rect">
            <a:avLst/>
          </a:prstGeom>
        </p:spPr>
        <p:txBody>
          <a:bodyPr anchor="t" rtlCol="false" tIns="0" lIns="0" bIns="0" rIns="0">
            <a:spAutoFit/>
          </a:bodyPr>
          <a:lstStyle/>
          <a:p>
            <a:pPr>
              <a:lnSpc>
                <a:spcPts val="1680"/>
              </a:lnSpc>
              <a:spcBef>
                <a:spcPct val="0"/>
              </a:spcBef>
            </a:pPr>
            <a:r>
              <a:rPr lang="en-US" sz="1200">
                <a:solidFill>
                  <a:srgbClr val="1F2020"/>
                </a:solidFill>
                <a:latin typeface="Open Sans"/>
              </a:rPr>
              <a:t>Studio Shodwe</a:t>
            </a:r>
          </a:p>
        </p:txBody>
      </p:sp>
      <p:sp>
        <p:nvSpPr>
          <p:cNvPr name="TextBox 46" id="46"/>
          <p:cNvSpPr txBox="true"/>
          <p:nvPr/>
        </p:nvSpPr>
        <p:spPr>
          <a:xfrm rot="0">
            <a:off x="15940842" y="517674"/>
            <a:ext cx="978460" cy="197971"/>
          </a:xfrm>
          <a:prstGeom prst="rect">
            <a:avLst/>
          </a:prstGeom>
        </p:spPr>
        <p:txBody>
          <a:bodyPr anchor="t" rtlCol="false" tIns="0" lIns="0" bIns="0" rIns="0">
            <a:spAutoFit/>
          </a:bodyPr>
          <a:lstStyle/>
          <a:p>
            <a:pPr>
              <a:lnSpc>
                <a:spcPts val="1680"/>
              </a:lnSpc>
              <a:spcBef>
                <a:spcPct val="0"/>
              </a:spcBef>
            </a:pPr>
            <a:r>
              <a:rPr lang="en-US" sz="1200">
                <a:solidFill>
                  <a:srgbClr val="1F2020"/>
                </a:solidFill>
                <a:latin typeface="Open Sans"/>
              </a:rPr>
              <a:t>Contact</a:t>
            </a:r>
          </a:p>
        </p:txBody>
      </p:sp>
      <p:sp>
        <p:nvSpPr>
          <p:cNvPr name="TextBox 47" id="47"/>
          <p:cNvSpPr txBox="true"/>
          <p:nvPr/>
        </p:nvSpPr>
        <p:spPr>
          <a:xfrm rot="0">
            <a:off x="14385046" y="517674"/>
            <a:ext cx="1060497" cy="197971"/>
          </a:xfrm>
          <a:prstGeom prst="rect">
            <a:avLst/>
          </a:prstGeom>
        </p:spPr>
        <p:txBody>
          <a:bodyPr anchor="t" rtlCol="false" tIns="0" lIns="0" bIns="0" rIns="0">
            <a:spAutoFit/>
          </a:bodyPr>
          <a:lstStyle/>
          <a:p>
            <a:pPr>
              <a:lnSpc>
                <a:spcPts val="1680"/>
              </a:lnSpc>
              <a:spcBef>
                <a:spcPct val="0"/>
              </a:spcBef>
            </a:pPr>
            <a:r>
              <a:rPr lang="en-US" sz="1200">
                <a:solidFill>
                  <a:srgbClr val="1F2020"/>
                </a:solidFill>
                <a:latin typeface="Open Sans"/>
              </a:rPr>
              <a:t>About Us</a:t>
            </a:r>
          </a:p>
        </p:txBody>
      </p:sp>
      <p:sp>
        <p:nvSpPr>
          <p:cNvPr name="TextBox 48" id="48"/>
          <p:cNvSpPr txBox="true"/>
          <p:nvPr/>
        </p:nvSpPr>
        <p:spPr>
          <a:xfrm rot="0">
            <a:off x="13154289" y="517674"/>
            <a:ext cx="735456" cy="197971"/>
          </a:xfrm>
          <a:prstGeom prst="rect">
            <a:avLst/>
          </a:prstGeom>
        </p:spPr>
        <p:txBody>
          <a:bodyPr anchor="t" rtlCol="false" tIns="0" lIns="0" bIns="0" rIns="0">
            <a:spAutoFit/>
          </a:bodyPr>
          <a:lstStyle/>
          <a:p>
            <a:pPr>
              <a:lnSpc>
                <a:spcPts val="1680"/>
              </a:lnSpc>
              <a:spcBef>
                <a:spcPct val="0"/>
              </a:spcBef>
            </a:pPr>
            <a:r>
              <a:rPr lang="en-US" sz="1200">
                <a:solidFill>
                  <a:srgbClr val="1F2020"/>
                </a:solidFill>
                <a:latin typeface="Open Sans"/>
              </a:rPr>
              <a:t>Photo</a:t>
            </a:r>
          </a:p>
        </p:txBody>
      </p:sp>
      <p:sp>
        <p:nvSpPr>
          <p:cNvPr name="TextBox 49" id="49"/>
          <p:cNvSpPr txBox="true"/>
          <p:nvPr/>
        </p:nvSpPr>
        <p:spPr>
          <a:xfrm rot="0">
            <a:off x="11898530" y="517674"/>
            <a:ext cx="809760" cy="197971"/>
          </a:xfrm>
          <a:prstGeom prst="rect">
            <a:avLst/>
          </a:prstGeom>
        </p:spPr>
        <p:txBody>
          <a:bodyPr anchor="t" rtlCol="false" tIns="0" lIns="0" bIns="0" rIns="0">
            <a:spAutoFit/>
          </a:bodyPr>
          <a:lstStyle/>
          <a:p>
            <a:pPr>
              <a:lnSpc>
                <a:spcPts val="1680"/>
              </a:lnSpc>
              <a:spcBef>
                <a:spcPct val="0"/>
              </a:spcBef>
            </a:pPr>
            <a:r>
              <a:rPr lang="en-US" sz="1200">
                <a:solidFill>
                  <a:srgbClr val="1F2020"/>
                </a:solidFill>
                <a:latin typeface="Open Sans"/>
              </a:rPr>
              <a:t>Home</a:t>
            </a:r>
          </a:p>
        </p:txBody>
      </p:sp>
      <p:sp>
        <p:nvSpPr>
          <p:cNvPr name="TextBox 50" id="50"/>
          <p:cNvSpPr txBox="true"/>
          <p:nvPr/>
        </p:nvSpPr>
        <p:spPr>
          <a:xfrm rot="0">
            <a:off x="9623654" y="3676516"/>
            <a:ext cx="7868145" cy="3275463"/>
          </a:xfrm>
          <a:prstGeom prst="rect">
            <a:avLst/>
          </a:prstGeom>
        </p:spPr>
        <p:txBody>
          <a:bodyPr anchor="t" rtlCol="false" tIns="0" lIns="0" bIns="0" rIns="0">
            <a:spAutoFit/>
          </a:bodyPr>
          <a:lstStyle/>
          <a:p>
            <a:pPr>
              <a:lnSpc>
                <a:spcPts val="8425"/>
              </a:lnSpc>
            </a:pPr>
            <a:r>
              <a:rPr lang="en-US" sz="7201">
                <a:solidFill>
                  <a:srgbClr val="1F2020"/>
                </a:solidFill>
                <a:latin typeface="Poppins Bold"/>
              </a:rPr>
              <a:t>Tổng quan về Mobile Development</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293116" y="565634"/>
            <a:ext cx="397367" cy="28996"/>
            <a:chOff x="0" y="0"/>
            <a:chExt cx="128243" cy="9358"/>
          </a:xfrm>
        </p:grpSpPr>
        <p:sp>
          <p:nvSpPr>
            <p:cNvPr name="Freeform 3" id="3"/>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solidFill>
              <a:srgbClr val="335ACF"/>
            </a:solidFill>
          </p:spPr>
        </p:sp>
        <p:sp>
          <p:nvSpPr>
            <p:cNvPr name="TextBox 4" id="4"/>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7293116" y="657737"/>
            <a:ext cx="397367" cy="28996"/>
            <a:chOff x="0" y="0"/>
            <a:chExt cx="128243" cy="9358"/>
          </a:xfrm>
        </p:grpSpPr>
        <p:sp>
          <p:nvSpPr>
            <p:cNvPr name="Freeform 6" id="6"/>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solidFill>
              <a:srgbClr val="335ACF"/>
            </a:solidFill>
          </p:spPr>
        </p:sp>
        <p:sp>
          <p:nvSpPr>
            <p:cNvPr name="TextBox 7" id="7"/>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32651" y="0"/>
            <a:ext cx="8260763" cy="10287000"/>
            <a:chOff x="0" y="0"/>
            <a:chExt cx="2175674" cy="2709333"/>
          </a:xfrm>
        </p:grpSpPr>
        <p:sp>
          <p:nvSpPr>
            <p:cNvPr name="Freeform 9" id="9"/>
            <p:cNvSpPr/>
            <p:nvPr/>
          </p:nvSpPr>
          <p:spPr>
            <a:xfrm flipH="false" flipV="false" rot="0">
              <a:off x="0" y="0"/>
              <a:ext cx="2175674" cy="2709333"/>
            </a:xfrm>
            <a:custGeom>
              <a:avLst/>
              <a:gdLst/>
              <a:ahLst/>
              <a:cxnLst/>
              <a:rect r="r" b="b" t="t" l="l"/>
              <a:pathLst>
                <a:path h="2709333" w="2175674">
                  <a:moveTo>
                    <a:pt x="0" y="0"/>
                  </a:moveTo>
                  <a:lnTo>
                    <a:pt x="2175674" y="0"/>
                  </a:lnTo>
                  <a:lnTo>
                    <a:pt x="2175674" y="2709333"/>
                  </a:lnTo>
                  <a:lnTo>
                    <a:pt x="0" y="2709333"/>
                  </a:lnTo>
                  <a:close/>
                </a:path>
              </a:pathLst>
            </a:custGeom>
            <a:solidFill>
              <a:srgbClr val="335ACF"/>
            </a:solidFill>
          </p:spPr>
        </p:sp>
        <p:sp>
          <p:nvSpPr>
            <p:cNvPr name="TextBox 10" id="10"/>
            <p:cNvSpPr txBox="true"/>
            <p:nvPr/>
          </p:nvSpPr>
          <p:spPr>
            <a:xfrm>
              <a:off x="0" y="-38100"/>
              <a:ext cx="2175674" cy="2747433"/>
            </a:xfrm>
            <a:prstGeom prst="rect">
              <a:avLst/>
            </a:prstGeom>
          </p:spPr>
          <p:txBody>
            <a:bodyPr anchor="ctr" rtlCol="false" tIns="50800" lIns="50800" bIns="50800" rIns="50800"/>
            <a:lstStyle/>
            <a:p>
              <a:pPr algn="ctr">
                <a:lnSpc>
                  <a:spcPts val="2659"/>
                </a:lnSpc>
              </a:pPr>
            </a:p>
          </p:txBody>
        </p:sp>
      </p:grpSp>
      <p:sp>
        <p:nvSpPr>
          <p:cNvPr name="Freeform 11" id="11"/>
          <p:cNvSpPr/>
          <p:nvPr/>
        </p:nvSpPr>
        <p:spPr>
          <a:xfrm flipH="false" flipV="false" rot="0">
            <a:off x="673429" y="486649"/>
            <a:ext cx="274427" cy="260019"/>
          </a:xfrm>
          <a:custGeom>
            <a:avLst/>
            <a:gdLst/>
            <a:ahLst/>
            <a:cxnLst/>
            <a:rect r="r" b="b" t="t" l="l"/>
            <a:pathLst>
              <a:path h="260019" w="274427">
                <a:moveTo>
                  <a:pt x="0" y="0"/>
                </a:moveTo>
                <a:lnTo>
                  <a:pt x="274427" y="0"/>
                </a:lnTo>
                <a:lnTo>
                  <a:pt x="274427" y="260020"/>
                </a:lnTo>
                <a:lnTo>
                  <a:pt x="0" y="26002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2" id="12"/>
          <p:cNvGrpSpPr/>
          <p:nvPr/>
        </p:nvGrpSpPr>
        <p:grpSpPr>
          <a:xfrm rot="0">
            <a:off x="18177932" y="8597752"/>
            <a:ext cx="110068" cy="660548"/>
            <a:chOff x="0" y="0"/>
            <a:chExt cx="28989" cy="173972"/>
          </a:xfrm>
        </p:grpSpPr>
        <p:sp>
          <p:nvSpPr>
            <p:cNvPr name="Freeform 13" id="13"/>
            <p:cNvSpPr/>
            <p:nvPr/>
          </p:nvSpPr>
          <p:spPr>
            <a:xfrm flipH="false" flipV="false" rot="0">
              <a:off x="0" y="0"/>
              <a:ext cx="28989" cy="173972"/>
            </a:xfrm>
            <a:custGeom>
              <a:avLst/>
              <a:gdLst/>
              <a:ahLst/>
              <a:cxnLst/>
              <a:rect r="r" b="b" t="t" l="l"/>
              <a:pathLst>
                <a:path h="173972" w="28989">
                  <a:moveTo>
                    <a:pt x="0" y="0"/>
                  </a:moveTo>
                  <a:lnTo>
                    <a:pt x="28989" y="0"/>
                  </a:lnTo>
                  <a:lnTo>
                    <a:pt x="28989" y="173972"/>
                  </a:lnTo>
                  <a:lnTo>
                    <a:pt x="0" y="173972"/>
                  </a:lnTo>
                  <a:close/>
                </a:path>
              </a:pathLst>
            </a:custGeom>
            <a:solidFill>
              <a:srgbClr val="335ACF"/>
            </a:solidFill>
          </p:spPr>
        </p:sp>
        <p:sp>
          <p:nvSpPr>
            <p:cNvPr name="TextBox 14" id="14"/>
            <p:cNvSpPr txBox="true"/>
            <p:nvPr/>
          </p:nvSpPr>
          <p:spPr>
            <a:xfrm>
              <a:off x="0" y="-38100"/>
              <a:ext cx="28989" cy="212072"/>
            </a:xfrm>
            <a:prstGeom prst="rect">
              <a:avLst/>
            </a:prstGeom>
          </p:spPr>
          <p:txBody>
            <a:bodyPr anchor="ctr" rtlCol="false" tIns="50800" lIns="50800" bIns="50800" rIns="50800"/>
            <a:lstStyle/>
            <a:p>
              <a:pPr algn="ctr">
                <a:lnSpc>
                  <a:spcPts val="2659"/>
                </a:lnSpc>
              </a:pPr>
            </a:p>
          </p:txBody>
        </p:sp>
      </p:grpSp>
      <p:grpSp>
        <p:nvGrpSpPr>
          <p:cNvPr name="Group 15" id="15"/>
          <p:cNvGrpSpPr>
            <a:grpSpLocks noChangeAspect="true"/>
          </p:cNvGrpSpPr>
          <p:nvPr/>
        </p:nvGrpSpPr>
        <p:grpSpPr>
          <a:xfrm rot="0">
            <a:off x="-453973" y="1844576"/>
            <a:ext cx="3334483" cy="6597848"/>
            <a:chOff x="0" y="0"/>
            <a:chExt cx="2620010" cy="5184140"/>
          </a:xfrm>
        </p:grpSpPr>
        <p:sp>
          <p:nvSpPr>
            <p:cNvPr name="Freeform 16" id="16"/>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17" id="17"/>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4"/>
              <a:stretch>
                <a:fillRect l="-58351" t="0" r="-58351" b="0"/>
              </a:stretch>
            </a:blipFill>
          </p:spPr>
        </p:sp>
        <p:sp>
          <p:nvSpPr>
            <p:cNvPr name="Freeform 18" id="18"/>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name="Freeform 19" id="19"/>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name="Freeform 20" id="20"/>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name="Freeform 21" id="21"/>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name="Freeform 22" id="22"/>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name="Freeform 23" id="23"/>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name="Freeform 24" id="24"/>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grpSp>
        <p:nvGrpSpPr>
          <p:cNvPr name="Group 25" id="25"/>
          <p:cNvGrpSpPr>
            <a:grpSpLocks noChangeAspect="true"/>
          </p:cNvGrpSpPr>
          <p:nvPr/>
        </p:nvGrpSpPr>
        <p:grpSpPr>
          <a:xfrm rot="0">
            <a:off x="3053449" y="1844576"/>
            <a:ext cx="3334483" cy="6597848"/>
            <a:chOff x="0" y="0"/>
            <a:chExt cx="2620010" cy="5184140"/>
          </a:xfrm>
        </p:grpSpPr>
        <p:sp>
          <p:nvSpPr>
            <p:cNvPr name="Freeform 26" id="26"/>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27" id="27"/>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4"/>
              <a:stretch>
                <a:fillRect l="-58351" t="0" r="-58351" b="0"/>
              </a:stretch>
            </a:blipFill>
          </p:spPr>
        </p:sp>
        <p:sp>
          <p:nvSpPr>
            <p:cNvPr name="Freeform 28" id="28"/>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name="Freeform 29" id="29"/>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name="Freeform 30" id="30"/>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name="Freeform 31" id="31"/>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name="Freeform 32" id="32"/>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name="Freeform 33" id="33"/>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name="Freeform 34" id="34"/>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grpSp>
        <p:nvGrpSpPr>
          <p:cNvPr name="Group 35" id="35"/>
          <p:cNvGrpSpPr>
            <a:grpSpLocks noChangeAspect="true"/>
          </p:cNvGrpSpPr>
          <p:nvPr/>
        </p:nvGrpSpPr>
        <p:grpSpPr>
          <a:xfrm rot="0">
            <a:off x="6560870" y="1844576"/>
            <a:ext cx="3334483" cy="6597848"/>
            <a:chOff x="0" y="0"/>
            <a:chExt cx="2620010" cy="5184140"/>
          </a:xfrm>
        </p:grpSpPr>
        <p:sp>
          <p:nvSpPr>
            <p:cNvPr name="Freeform 36" id="36"/>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37" id="37"/>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4"/>
              <a:stretch>
                <a:fillRect l="-58351" t="0" r="-58351" b="0"/>
              </a:stretch>
            </a:blipFill>
          </p:spPr>
        </p:sp>
        <p:sp>
          <p:nvSpPr>
            <p:cNvPr name="Freeform 38" id="38"/>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name="Freeform 39" id="39"/>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name="Freeform 40" id="40"/>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name="Freeform 41" id="41"/>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name="Freeform 42" id="42"/>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name="Freeform 43" id="43"/>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name="Freeform 44" id="44"/>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sp>
        <p:nvSpPr>
          <p:cNvPr name="TextBox 45" id="45"/>
          <p:cNvSpPr txBox="true"/>
          <p:nvPr/>
        </p:nvSpPr>
        <p:spPr>
          <a:xfrm rot="0">
            <a:off x="1039108" y="517674"/>
            <a:ext cx="1547756" cy="197971"/>
          </a:xfrm>
          <a:prstGeom prst="rect">
            <a:avLst/>
          </a:prstGeom>
        </p:spPr>
        <p:txBody>
          <a:bodyPr anchor="t" rtlCol="false" tIns="0" lIns="0" bIns="0" rIns="0">
            <a:spAutoFit/>
          </a:bodyPr>
          <a:lstStyle/>
          <a:p>
            <a:pPr>
              <a:lnSpc>
                <a:spcPts val="1680"/>
              </a:lnSpc>
              <a:spcBef>
                <a:spcPct val="0"/>
              </a:spcBef>
            </a:pPr>
            <a:r>
              <a:rPr lang="en-US" sz="1200">
                <a:solidFill>
                  <a:srgbClr val="FFFFFF"/>
                </a:solidFill>
                <a:latin typeface="Open Sans"/>
              </a:rPr>
              <a:t>Studio Shodwe</a:t>
            </a:r>
          </a:p>
        </p:txBody>
      </p:sp>
      <p:sp>
        <p:nvSpPr>
          <p:cNvPr name="TextBox 46" id="46"/>
          <p:cNvSpPr txBox="true"/>
          <p:nvPr/>
        </p:nvSpPr>
        <p:spPr>
          <a:xfrm rot="0">
            <a:off x="15940842" y="517674"/>
            <a:ext cx="978460" cy="197971"/>
          </a:xfrm>
          <a:prstGeom prst="rect">
            <a:avLst/>
          </a:prstGeom>
        </p:spPr>
        <p:txBody>
          <a:bodyPr anchor="t" rtlCol="false" tIns="0" lIns="0" bIns="0" rIns="0">
            <a:spAutoFit/>
          </a:bodyPr>
          <a:lstStyle/>
          <a:p>
            <a:pPr>
              <a:lnSpc>
                <a:spcPts val="1680"/>
              </a:lnSpc>
              <a:spcBef>
                <a:spcPct val="0"/>
              </a:spcBef>
            </a:pPr>
            <a:r>
              <a:rPr lang="en-US" sz="1200">
                <a:solidFill>
                  <a:srgbClr val="1F2020"/>
                </a:solidFill>
                <a:latin typeface="Open Sans"/>
              </a:rPr>
              <a:t>Contact</a:t>
            </a:r>
          </a:p>
        </p:txBody>
      </p:sp>
      <p:sp>
        <p:nvSpPr>
          <p:cNvPr name="TextBox 47" id="47"/>
          <p:cNvSpPr txBox="true"/>
          <p:nvPr/>
        </p:nvSpPr>
        <p:spPr>
          <a:xfrm rot="0">
            <a:off x="14385046" y="517674"/>
            <a:ext cx="1060497" cy="197971"/>
          </a:xfrm>
          <a:prstGeom prst="rect">
            <a:avLst/>
          </a:prstGeom>
        </p:spPr>
        <p:txBody>
          <a:bodyPr anchor="t" rtlCol="false" tIns="0" lIns="0" bIns="0" rIns="0">
            <a:spAutoFit/>
          </a:bodyPr>
          <a:lstStyle/>
          <a:p>
            <a:pPr>
              <a:lnSpc>
                <a:spcPts val="1680"/>
              </a:lnSpc>
              <a:spcBef>
                <a:spcPct val="0"/>
              </a:spcBef>
            </a:pPr>
            <a:r>
              <a:rPr lang="en-US" sz="1200">
                <a:solidFill>
                  <a:srgbClr val="1F2020"/>
                </a:solidFill>
                <a:latin typeface="Open Sans"/>
              </a:rPr>
              <a:t>About Us</a:t>
            </a:r>
          </a:p>
        </p:txBody>
      </p:sp>
      <p:sp>
        <p:nvSpPr>
          <p:cNvPr name="TextBox 48" id="48"/>
          <p:cNvSpPr txBox="true"/>
          <p:nvPr/>
        </p:nvSpPr>
        <p:spPr>
          <a:xfrm rot="0">
            <a:off x="13154289" y="517674"/>
            <a:ext cx="735456" cy="197971"/>
          </a:xfrm>
          <a:prstGeom prst="rect">
            <a:avLst/>
          </a:prstGeom>
        </p:spPr>
        <p:txBody>
          <a:bodyPr anchor="t" rtlCol="false" tIns="0" lIns="0" bIns="0" rIns="0">
            <a:spAutoFit/>
          </a:bodyPr>
          <a:lstStyle/>
          <a:p>
            <a:pPr>
              <a:lnSpc>
                <a:spcPts val="1680"/>
              </a:lnSpc>
              <a:spcBef>
                <a:spcPct val="0"/>
              </a:spcBef>
            </a:pPr>
            <a:r>
              <a:rPr lang="en-US" sz="1200">
                <a:solidFill>
                  <a:srgbClr val="1F2020"/>
                </a:solidFill>
                <a:latin typeface="Open Sans"/>
              </a:rPr>
              <a:t>Photo</a:t>
            </a:r>
          </a:p>
        </p:txBody>
      </p:sp>
      <p:sp>
        <p:nvSpPr>
          <p:cNvPr name="TextBox 49" id="49"/>
          <p:cNvSpPr txBox="true"/>
          <p:nvPr/>
        </p:nvSpPr>
        <p:spPr>
          <a:xfrm rot="0">
            <a:off x="11898530" y="517674"/>
            <a:ext cx="809760" cy="197971"/>
          </a:xfrm>
          <a:prstGeom prst="rect">
            <a:avLst/>
          </a:prstGeom>
        </p:spPr>
        <p:txBody>
          <a:bodyPr anchor="t" rtlCol="false" tIns="0" lIns="0" bIns="0" rIns="0">
            <a:spAutoFit/>
          </a:bodyPr>
          <a:lstStyle/>
          <a:p>
            <a:pPr>
              <a:lnSpc>
                <a:spcPts val="1680"/>
              </a:lnSpc>
              <a:spcBef>
                <a:spcPct val="0"/>
              </a:spcBef>
            </a:pPr>
            <a:r>
              <a:rPr lang="en-US" sz="1200">
                <a:solidFill>
                  <a:srgbClr val="1F2020"/>
                </a:solidFill>
                <a:latin typeface="Open Sans"/>
              </a:rPr>
              <a:t>Home</a:t>
            </a:r>
          </a:p>
        </p:txBody>
      </p:sp>
      <p:sp>
        <p:nvSpPr>
          <p:cNvPr name="TextBox 50" id="50"/>
          <p:cNvSpPr txBox="true"/>
          <p:nvPr/>
        </p:nvSpPr>
        <p:spPr>
          <a:xfrm rot="0">
            <a:off x="9895354" y="1993961"/>
            <a:ext cx="8127174" cy="6722929"/>
          </a:xfrm>
          <a:prstGeom prst="rect">
            <a:avLst/>
          </a:prstGeom>
        </p:spPr>
        <p:txBody>
          <a:bodyPr anchor="t" rtlCol="false" tIns="0" lIns="0" bIns="0" rIns="0">
            <a:spAutoFit/>
          </a:bodyPr>
          <a:lstStyle/>
          <a:p>
            <a:pPr marL="981949" indent="-490974" lvl="1">
              <a:lnSpc>
                <a:spcPts val="5321"/>
              </a:lnSpc>
              <a:buFont typeface="Arial"/>
              <a:buChar char="•"/>
            </a:pPr>
            <a:r>
              <a:rPr lang="en-US" sz="4548">
                <a:solidFill>
                  <a:srgbClr val="1F2020"/>
                </a:solidFill>
                <a:latin typeface="Poppins"/>
              </a:rPr>
              <a:t>Mobile development là quá trình tạo và triển khai ứng dụng mà có khả năng sử dụng </a:t>
            </a:r>
            <a:r>
              <a:rPr lang="en-US" sz="4548">
                <a:solidFill>
                  <a:srgbClr val="1F2020"/>
                </a:solidFill>
                <a:latin typeface="Poppins"/>
              </a:rPr>
              <a:t>trên các thiết bị di động (điện thoại, tablet,...) - mà ứng dụng đó thường sử dụng kết nối mạng để làm việc với các tài nguyên máy tính từ xa.</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293116" y="565634"/>
            <a:ext cx="397367" cy="28996"/>
            <a:chOff x="0" y="0"/>
            <a:chExt cx="128243" cy="9358"/>
          </a:xfrm>
        </p:grpSpPr>
        <p:sp>
          <p:nvSpPr>
            <p:cNvPr name="Freeform 3" id="3"/>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solidFill>
              <a:srgbClr val="335ACF"/>
            </a:solidFill>
          </p:spPr>
        </p:sp>
        <p:sp>
          <p:nvSpPr>
            <p:cNvPr name="TextBox 4" id="4"/>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7293116" y="657737"/>
            <a:ext cx="397367" cy="28996"/>
            <a:chOff x="0" y="0"/>
            <a:chExt cx="128243" cy="9358"/>
          </a:xfrm>
        </p:grpSpPr>
        <p:sp>
          <p:nvSpPr>
            <p:cNvPr name="Freeform 6" id="6"/>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solidFill>
              <a:srgbClr val="335ACF"/>
            </a:solidFill>
          </p:spPr>
        </p:sp>
        <p:sp>
          <p:nvSpPr>
            <p:cNvPr name="TextBox 7" id="7"/>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32651" y="0"/>
            <a:ext cx="8260763" cy="10287000"/>
            <a:chOff x="0" y="0"/>
            <a:chExt cx="2175674" cy="2709333"/>
          </a:xfrm>
        </p:grpSpPr>
        <p:sp>
          <p:nvSpPr>
            <p:cNvPr name="Freeform 9" id="9"/>
            <p:cNvSpPr/>
            <p:nvPr/>
          </p:nvSpPr>
          <p:spPr>
            <a:xfrm flipH="false" flipV="false" rot="0">
              <a:off x="0" y="0"/>
              <a:ext cx="2175674" cy="2709333"/>
            </a:xfrm>
            <a:custGeom>
              <a:avLst/>
              <a:gdLst/>
              <a:ahLst/>
              <a:cxnLst/>
              <a:rect r="r" b="b" t="t" l="l"/>
              <a:pathLst>
                <a:path h="2709333" w="2175674">
                  <a:moveTo>
                    <a:pt x="0" y="0"/>
                  </a:moveTo>
                  <a:lnTo>
                    <a:pt x="2175674" y="0"/>
                  </a:lnTo>
                  <a:lnTo>
                    <a:pt x="2175674" y="2709333"/>
                  </a:lnTo>
                  <a:lnTo>
                    <a:pt x="0" y="2709333"/>
                  </a:lnTo>
                  <a:close/>
                </a:path>
              </a:pathLst>
            </a:custGeom>
            <a:solidFill>
              <a:srgbClr val="335ACF"/>
            </a:solidFill>
          </p:spPr>
        </p:sp>
        <p:sp>
          <p:nvSpPr>
            <p:cNvPr name="TextBox 10" id="10"/>
            <p:cNvSpPr txBox="true"/>
            <p:nvPr/>
          </p:nvSpPr>
          <p:spPr>
            <a:xfrm>
              <a:off x="0" y="-38100"/>
              <a:ext cx="2175674" cy="2747433"/>
            </a:xfrm>
            <a:prstGeom prst="rect">
              <a:avLst/>
            </a:prstGeom>
          </p:spPr>
          <p:txBody>
            <a:bodyPr anchor="ctr" rtlCol="false" tIns="50800" lIns="50800" bIns="50800" rIns="50800"/>
            <a:lstStyle/>
            <a:p>
              <a:pPr algn="ctr">
                <a:lnSpc>
                  <a:spcPts val="2659"/>
                </a:lnSpc>
              </a:pPr>
            </a:p>
          </p:txBody>
        </p:sp>
      </p:grpSp>
      <p:sp>
        <p:nvSpPr>
          <p:cNvPr name="Freeform 11" id="11"/>
          <p:cNvSpPr/>
          <p:nvPr/>
        </p:nvSpPr>
        <p:spPr>
          <a:xfrm flipH="false" flipV="false" rot="0">
            <a:off x="673429" y="486649"/>
            <a:ext cx="274427" cy="260019"/>
          </a:xfrm>
          <a:custGeom>
            <a:avLst/>
            <a:gdLst/>
            <a:ahLst/>
            <a:cxnLst/>
            <a:rect r="r" b="b" t="t" l="l"/>
            <a:pathLst>
              <a:path h="260019" w="274427">
                <a:moveTo>
                  <a:pt x="0" y="0"/>
                </a:moveTo>
                <a:lnTo>
                  <a:pt x="274427" y="0"/>
                </a:lnTo>
                <a:lnTo>
                  <a:pt x="274427" y="260020"/>
                </a:lnTo>
                <a:lnTo>
                  <a:pt x="0" y="26002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2" id="12"/>
          <p:cNvGrpSpPr/>
          <p:nvPr/>
        </p:nvGrpSpPr>
        <p:grpSpPr>
          <a:xfrm rot="0">
            <a:off x="18177932" y="8597752"/>
            <a:ext cx="110068" cy="660548"/>
            <a:chOff x="0" y="0"/>
            <a:chExt cx="28989" cy="173972"/>
          </a:xfrm>
        </p:grpSpPr>
        <p:sp>
          <p:nvSpPr>
            <p:cNvPr name="Freeform 13" id="13"/>
            <p:cNvSpPr/>
            <p:nvPr/>
          </p:nvSpPr>
          <p:spPr>
            <a:xfrm flipH="false" flipV="false" rot="0">
              <a:off x="0" y="0"/>
              <a:ext cx="28989" cy="173972"/>
            </a:xfrm>
            <a:custGeom>
              <a:avLst/>
              <a:gdLst/>
              <a:ahLst/>
              <a:cxnLst/>
              <a:rect r="r" b="b" t="t" l="l"/>
              <a:pathLst>
                <a:path h="173972" w="28989">
                  <a:moveTo>
                    <a:pt x="0" y="0"/>
                  </a:moveTo>
                  <a:lnTo>
                    <a:pt x="28989" y="0"/>
                  </a:lnTo>
                  <a:lnTo>
                    <a:pt x="28989" y="173972"/>
                  </a:lnTo>
                  <a:lnTo>
                    <a:pt x="0" y="173972"/>
                  </a:lnTo>
                  <a:close/>
                </a:path>
              </a:pathLst>
            </a:custGeom>
            <a:solidFill>
              <a:srgbClr val="335ACF"/>
            </a:solidFill>
          </p:spPr>
        </p:sp>
        <p:sp>
          <p:nvSpPr>
            <p:cNvPr name="TextBox 14" id="14"/>
            <p:cNvSpPr txBox="true"/>
            <p:nvPr/>
          </p:nvSpPr>
          <p:spPr>
            <a:xfrm>
              <a:off x="0" y="-38100"/>
              <a:ext cx="28989" cy="212072"/>
            </a:xfrm>
            <a:prstGeom prst="rect">
              <a:avLst/>
            </a:prstGeom>
          </p:spPr>
          <p:txBody>
            <a:bodyPr anchor="ctr" rtlCol="false" tIns="50800" lIns="50800" bIns="50800" rIns="50800"/>
            <a:lstStyle/>
            <a:p>
              <a:pPr algn="ctr">
                <a:lnSpc>
                  <a:spcPts val="2659"/>
                </a:lnSpc>
              </a:pPr>
            </a:p>
          </p:txBody>
        </p:sp>
      </p:grpSp>
      <p:grpSp>
        <p:nvGrpSpPr>
          <p:cNvPr name="Group 15" id="15"/>
          <p:cNvGrpSpPr>
            <a:grpSpLocks noChangeAspect="true"/>
          </p:cNvGrpSpPr>
          <p:nvPr/>
        </p:nvGrpSpPr>
        <p:grpSpPr>
          <a:xfrm rot="0">
            <a:off x="-453973" y="1844576"/>
            <a:ext cx="3334483" cy="6597848"/>
            <a:chOff x="0" y="0"/>
            <a:chExt cx="2620010" cy="5184140"/>
          </a:xfrm>
        </p:grpSpPr>
        <p:sp>
          <p:nvSpPr>
            <p:cNvPr name="Freeform 16" id="16"/>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17" id="17"/>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4"/>
              <a:stretch>
                <a:fillRect l="-58351" t="0" r="-58351" b="0"/>
              </a:stretch>
            </a:blipFill>
          </p:spPr>
        </p:sp>
        <p:sp>
          <p:nvSpPr>
            <p:cNvPr name="Freeform 18" id="18"/>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name="Freeform 19" id="19"/>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name="Freeform 20" id="20"/>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name="Freeform 21" id="21"/>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name="Freeform 22" id="22"/>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name="Freeform 23" id="23"/>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name="Freeform 24" id="24"/>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grpSp>
        <p:nvGrpSpPr>
          <p:cNvPr name="Group 25" id="25"/>
          <p:cNvGrpSpPr>
            <a:grpSpLocks noChangeAspect="true"/>
          </p:cNvGrpSpPr>
          <p:nvPr/>
        </p:nvGrpSpPr>
        <p:grpSpPr>
          <a:xfrm rot="0">
            <a:off x="3053449" y="1844576"/>
            <a:ext cx="3334483" cy="6597848"/>
            <a:chOff x="0" y="0"/>
            <a:chExt cx="2620010" cy="5184140"/>
          </a:xfrm>
        </p:grpSpPr>
        <p:sp>
          <p:nvSpPr>
            <p:cNvPr name="Freeform 26" id="26"/>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27" id="27"/>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4"/>
              <a:stretch>
                <a:fillRect l="-58351" t="0" r="-58351" b="0"/>
              </a:stretch>
            </a:blipFill>
          </p:spPr>
        </p:sp>
        <p:sp>
          <p:nvSpPr>
            <p:cNvPr name="Freeform 28" id="28"/>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name="Freeform 29" id="29"/>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name="Freeform 30" id="30"/>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name="Freeform 31" id="31"/>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name="Freeform 32" id="32"/>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name="Freeform 33" id="33"/>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name="Freeform 34" id="34"/>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grpSp>
        <p:nvGrpSpPr>
          <p:cNvPr name="Group 35" id="35"/>
          <p:cNvGrpSpPr>
            <a:grpSpLocks noChangeAspect="true"/>
          </p:cNvGrpSpPr>
          <p:nvPr/>
        </p:nvGrpSpPr>
        <p:grpSpPr>
          <a:xfrm rot="0">
            <a:off x="6560870" y="1844576"/>
            <a:ext cx="3334483" cy="6597848"/>
            <a:chOff x="0" y="0"/>
            <a:chExt cx="2620010" cy="5184140"/>
          </a:xfrm>
        </p:grpSpPr>
        <p:sp>
          <p:nvSpPr>
            <p:cNvPr name="Freeform 36" id="36"/>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37" id="37"/>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4"/>
              <a:stretch>
                <a:fillRect l="-58351" t="0" r="-58351" b="0"/>
              </a:stretch>
            </a:blipFill>
          </p:spPr>
        </p:sp>
        <p:sp>
          <p:nvSpPr>
            <p:cNvPr name="Freeform 38" id="38"/>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name="Freeform 39" id="39"/>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name="Freeform 40" id="40"/>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name="Freeform 41" id="41"/>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name="Freeform 42" id="42"/>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name="Freeform 43" id="43"/>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name="Freeform 44" id="44"/>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sp>
        <p:nvSpPr>
          <p:cNvPr name="TextBox 45" id="45"/>
          <p:cNvSpPr txBox="true"/>
          <p:nvPr/>
        </p:nvSpPr>
        <p:spPr>
          <a:xfrm rot="0">
            <a:off x="1039108" y="517674"/>
            <a:ext cx="1547756" cy="197971"/>
          </a:xfrm>
          <a:prstGeom prst="rect">
            <a:avLst/>
          </a:prstGeom>
        </p:spPr>
        <p:txBody>
          <a:bodyPr anchor="t" rtlCol="false" tIns="0" lIns="0" bIns="0" rIns="0">
            <a:spAutoFit/>
          </a:bodyPr>
          <a:lstStyle/>
          <a:p>
            <a:pPr>
              <a:lnSpc>
                <a:spcPts val="1680"/>
              </a:lnSpc>
              <a:spcBef>
                <a:spcPct val="0"/>
              </a:spcBef>
            </a:pPr>
            <a:r>
              <a:rPr lang="en-US" sz="1200">
                <a:solidFill>
                  <a:srgbClr val="FFFFFF"/>
                </a:solidFill>
                <a:latin typeface="Open Sans"/>
              </a:rPr>
              <a:t>Studio Shodwe</a:t>
            </a:r>
          </a:p>
        </p:txBody>
      </p:sp>
      <p:sp>
        <p:nvSpPr>
          <p:cNvPr name="TextBox 46" id="46"/>
          <p:cNvSpPr txBox="true"/>
          <p:nvPr/>
        </p:nvSpPr>
        <p:spPr>
          <a:xfrm rot="0">
            <a:off x="15940842" y="517674"/>
            <a:ext cx="978460" cy="197971"/>
          </a:xfrm>
          <a:prstGeom prst="rect">
            <a:avLst/>
          </a:prstGeom>
        </p:spPr>
        <p:txBody>
          <a:bodyPr anchor="t" rtlCol="false" tIns="0" lIns="0" bIns="0" rIns="0">
            <a:spAutoFit/>
          </a:bodyPr>
          <a:lstStyle/>
          <a:p>
            <a:pPr>
              <a:lnSpc>
                <a:spcPts val="1680"/>
              </a:lnSpc>
              <a:spcBef>
                <a:spcPct val="0"/>
              </a:spcBef>
            </a:pPr>
            <a:r>
              <a:rPr lang="en-US" sz="1200">
                <a:solidFill>
                  <a:srgbClr val="1F2020"/>
                </a:solidFill>
                <a:latin typeface="Open Sans"/>
              </a:rPr>
              <a:t>Contact</a:t>
            </a:r>
          </a:p>
        </p:txBody>
      </p:sp>
      <p:sp>
        <p:nvSpPr>
          <p:cNvPr name="TextBox 47" id="47"/>
          <p:cNvSpPr txBox="true"/>
          <p:nvPr/>
        </p:nvSpPr>
        <p:spPr>
          <a:xfrm rot="0">
            <a:off x="14385046" y="517674"/>
            <a:ext cx="1060497" cy="197971"/>
          </a:xfrm>
          <a:prstGeom prst="rect">
            <a:avLst/>
          </a:prstGeom>
        </p:spPr>
        <p:txBody>
          <a:bodyPr anchor="t" rtlCol="false" tIns="0" lIns="0" bIns="0" rIns="0">
            <a:spAutoFit/>
          </a:bodyPr>
          <a:lstStyle/>
          <a:p>
            <a:pPr>
              <a:lnSpc>
                <a:spcPts val="1680"/>
              </a:lnSpc>
              <a:spcBef>
                <a:spcPct val="0"/>
              </a:spcBef>
            </a:pPr>
            <a:r>
              <a:rPr lang="en-US" sz="1200">
                <a:solidFill>
                  <a:srgbClr val="1F2020"/>
                </a:solidFill>
                <a:latin typeface="Open Sans"/>
              </a:rPr>
              <a:t>About Us</a:t>
            </a:r>
          </a:p>
        </p:txBody>
      </p:sp>
      <p:sp>
        <p:nvSpPr>
          <p:cNvPr name="TextBox 48" id="48"/>
          <p:cNvSpPr txBox="true"/>
          <p:nvPr/>
        </p:nvSpPr>
        <p:spPr>
          <a:xfrm rot="0">
            <a:off x="13154289" y="517674"/>
            <a:ext cx="735456" cy="197971"/>
          </a:xfrm>
          <a:prstGeom prst="rect">
            <a:avLst/>
          </a:prstGeom>
        </p:spPr>
        <p:txBody>
          <a:bodyPr anchor="t" rtlCol="false" tIns="0" lIns="0" bIns="0" rIns="0">
            <a:spAutoFit/>
          </a:bodyPr>
          <a:lstStyle/>
          <a:p>
            <a:pPr>
              <a:lnSpc>
                <a:spcPts val="1680"/>
              </a:lnSpc>
              <a:spcBef>
                <a:spcPct val="0"/>
              </a:spcBef>
            </a:pPr>
            <a:r>
              <a:rPr lang="en-US" sz="1200">
                <a:solidFill>
                  <a:srgbClr val="1F2020"/>
                </a:solidFill>
                <a:latin typeface="Open Sans"/>
              </a:rPr>
              <a:t>Photo</a:t>
            </a:r>
          </a:p>
        </p:txBody>
      </p:sp>
      <p:sp>
        <p:nvSpPr>
          <p:cNvPr name="TextBox 49" id="49"/>
          <p:cNvSpPr txBox="true"/>
          <p:nvPr/>
        </p:nvSpPr>
        <p:spPr>
          <a:xfrm rot="0">
            <a:off x="11898530" y="517674"/>
            <a:ext cx="809760" cy="197971"/>
          </a:xfrm>
          <a:prstGeom prst="rect">
            <a:avLst/>
          </a:prstGeom>
        </p:spPr>
        <p:txBody>
          <a:bodyPr anchor="t" rtlCol="false" tIns="0" lIns="0" bIns="0" rIns="0">
            <a:spAutoFit/>
          </a:bodyPr>
          <a:lstStyle/>
          <a:p>
            <a:pPr>
              <a:lnSpc>
                <a:spcPts val="1680"/>
              </a:lnSpc>
              <a:spcBef>
                <a:spcPct val="0"/>
              </a:spcBef>
            </a:pPr>
            <a:r>
              <a:rPr lang="en-US" sz="1200">
                <a:solidFill>
                  <a:srgbClr val="1F2020"/>
                </a:solidFill>
                <a:latin typeface="Open Sans"/>
              </a:rPr>
              <a:t>Home</a:t>
            </a:r>
          </a:p>
        </p:txBody>
      </p:sp>
      <p:sp>
        <p:nvSpPr>
          <p:cNvPr name="TextBox 50" id="50"/>
          <p:cNvSpPr txBox="true"/>
          <p:nvPr/>
        </p:nvSpPr>
        <p:spPr>
          <a:xfrm rot="0">
            <a:off x="9895354" y="1993961"/>
            <a:ext cx="8127174" cy="6075229"/>
          </a:xfrm>
          <a:prstGeom prst="rect">
            <a:avLst/>
          </a:prstGeom>
        </p:spPr>
        <p:txBody>
          <a:bodyPr anchor="t" rtlCol="false" tIns="0" lIns="0" bIns="0" rIns="0">
            <a:spAutoFit/>
          </a:bodyPr>
          <a:lstStyle/>
          <a:p>
            <a:pPr marL="981949" indent="-490974" lvl="1">
              <a:lnSpc>
                <a:spcPts val="5321"/>
              </a:lnSpc>
              <a:buFont typeface="Arial"/>
              <a:buChar char="•"/>
            </a:pPr>
            <a:r>
              <a:rPr lang="en-US" sz="4548">
                <a:solidFill>
                  <a:srgbClr val="1F2020"/>
                </a:solidFill>
                <a:latin typeface="Poppins"/>
              </a:rPr>
              <a:t>Quá trình phát triển ứng dụng di động </a:t>
            </a:r>
            <a:r>
              <a:rPr lang="en-US" sz="4548">
                <a:solidFill>
                  <a:srgbClr val="1F2020"/>
                </a:solidFill>
                <a:latin typeface="Poppins"/>
              </a:rPr>
              <a:t>bao gồm tạo ra các gói phần mềm có thể cài đặt (mã nguồn, thư viện, tài nguyên,...), triển khai các dịch vụ bên trong như truy cập dữ liệu cũng như trao đổi dữ liệu.</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293116" y="565634"/>
            <a:ext cx="397367" cy="28996"/>
            <a:chOff x="0" y="0"/>
            <a:chExt cx="128243" cy="9358"/>
          </a:xfrm>
        </p:grpSpPr>
        <p:sp>
          <p:nvSpPr>
            <p:cNvPr name="Freeform 3" id="3"/>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solidFill>
              <a:srgbClr val="335ACF"/>
            </a:solidFill>
          </p:spPr>
        </p:sp>
        <p:sp>
          <p:nvSpPr>
            <p:cNvPr name="TextBox 4" id="4"/>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7293116" y="657737"/>
            <a:ext cx="397367" cy="28996"/>
            <a:chOff x="0" y="0"/>
            <a:chExt cx="128243" cy="9358"/>
          </a:xfrm>
        </p:grpSpPr>
        <p:sp>
          <p:nvSpPr>
            <p:cNvPr name="Freeform 6" id="6"/>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solidFill>
              <a:srgbClr val="335ACF"/>
            </a:solidFill>
          </p:spPr>
        </p:sp>
        <p:sp>
          <p:nvSpPr>
            <p:cNvPr name="TextBox 7" id="7"/>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32651" y="0"/>
            <a:ext cx="8260763" cy="10287000"/>
            <a:chOff x="0" y="0"/>
            <a:chExt cx="2175674" cy="2709333"/>
          </a:xfrm>
        </p:grpSpPr>
        <p:sp>
          <p:nvSpPr>
            <p:cNvPr name="Freeform 9" id="9"/>
            <p:cNvSpPr/>
            <p:nvPr/>
          </p:nvSpPr>
          <p:spPr>
            <a:xfrm flipH="false" flipV="false" rot="0">
              <a:off x="0" y="0"/>
              <a:ext cx="2175674" cy="2709333"/>
            </a:xfrm>
            <a:custGeom>
              <a:avLst/>
              <a:gdLst/>
              <a:ahLst/>
              <a:cxnLst/>
              <a:rect r="r" b="b" t="t" l="l"/>
              <a:pathLst>
                <a:path h="2709333" w="2175674">
                  <a:moveTo>
                    <a:pt x="0" y="0"/>
                  </a:moveTo>
                  <a:lnTo>
                    <a:pt x="2175674" y="0"/>
                  </a:lnTo>
                  <a:lnTo>
                    <a:pt x="2175674" y="2709333"/>
                  </a:lnTo>
                  <a:lnTo>
                    <a:pt x="0" y="2709333"/>
                  </a:lnTo>
                  <a:close/>
                </a:path>
              </a:pathLst>
            </a:custGeom>
            <a:solidFill>
              <a:srgbClr val="335ACF"/>
            </a:solidFill>
          </p:spPr>
        </p:sp>
        <p:sp>
          <p:nvSpPr>
            <p:cNvPr name="TextBox 10" id="10"/>
            <p:cNvSpPr txBox="true"/>
            <p:nvPr/>
          </p:nvSpPr>
          <p:spPr>
            <a:xfrm>
              <a:off x="0" y="-38100"/>
              <a:ext cx="2175674" cy="2747433"/>
            </a:xfrm>
            <a:prstGeom prst="rect">
              <a:avLst/>
            </a:prstGeom>
          </p:spPr>
          <p:txBody>
            <a:bodyPr anchor="ctr" rtlCol="false" tIns="50800" lIns="50800" bIns="50800" rIns="50800"/>
            <a:lstStyle/>
            <a:p>
              <a:pPr algn="ctr">
                <a:lnSpc>
                  <a:spcPts val="2659"/>
                </a:lnSpc>
              </a:pPr>
            </a:p>
          </p:txBody>
        </p:sp>
      </p:grpSp>
      <p:sp>
        <p:nvSpPr>
          <p:cNvPr name="Freeform 11" id="11"/>
          <p:cNvSpPr/>
          <p:nvPr/>
        </p:nvSpPr>
        <p:spPr>
          <a:xfrm flipH="false" flipV="false" rot="0">
            <a:off x="673429" y="486649"/>
            <a:ext cx="274427" cy="260019"/>
          </a:xfrm>
          <a:custGeom>
            <a:avLst/>
            <a:gdLst/>
            <a:ahLst/>
            <a:cxnLst/>
            <a:rect r="r" b="b" t="t" l="l"/>
            <a:pathLst>
              <a:path h="260019" w="274427">
                <a:moveTo>
                  <a:pt x="0" y="0"/>
                </a:moveTo>
                <a:lnTo>
                  <a:pt x="274427" y="0"/>
                </a:lnTo>
                <a:lnTo>
                  <a:pt x="274427" y="260020"/>
                </a:lnTo>
                <a:lnTo>
                  <a:pt x="0" y="26002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2" id="12"/>
          <p:cNvGrpSpPr/>
          <p:nvPr/>
        </p:nvGrpSpPr>
        <p:grpSpPr>
          <a:xfrm rot="0">
            <a:off x="18177932" y="8597752"/>
            <a:ext cx="110068" cy="660548"/>
            <a:chOff x="0" y="0"/>
            <a:chExt cx="28989" cy="173972"/>
          </a:xfrm>
        </p:grpSpPr>
        <p:sp>
          <p:nvSpPr>
            <p:cNvPr name="Freeform 13" id="13"/>
            <p:cNvSpPr/>
            <p:nvPr/>
          </p:nvSpPr>
          <p:spPr>
            <a:xfrm flipH="false" flipV="false" rot="0">
              <a:off x="0" y="0"/>
              <a:ext cx="28989" cy="173972"/>
            </a:xfrm>
            <a:custGeom>
              <a:avLst/>
              <a:gdLst/>
              <a:ahLst/>
              <a:cxnLst/>
              <a:rect r="r" b="b" t="t" l="l"/>
              <a:pathLst>
                <a:path h="173972" w="28989">
                  <a:moveTo>
                    <a:pt x="0" y="0"/>
                  </a:moveTo>
                  <a:lnTo>
                    <a:pt x="28989" y="0"/>
                  </a:lnTo>
                  <a:lnTo>
                    <a:pt x="28989" y="173972"/>
                  </a:lnTo>
                  <a:lnTo>
                    <a:pt x="0" y="173972"/>
                  </a:lnTo>
                  <a:close/>
                </a:path>
              </a:pathLst>
            </a:custGeom>
            <a:solidFill>
              <a:srgbClr val="335ACF"/>
            </a:solidFill>
          </p:spPr>
        </p:sp>
        <p:sp>
          <p:nvSpPr>
            <p:cNvPr name="TextBox 14" id="14"/>
            <p:cNvSpPr txBox="true"/>
            <p:nvPr/>
          </p:nvSpPr>
          <p:spPr>
            <a:xfrm>
              <a:off x="0" y="-38100"/>
              <a:ext cx="28989" cy="212072"/>
            </a:xfrm>
            <a:prstGeom prst="rect">
              <a:avLst/>
            </a:prstGeom>
          </p:spPr>
          <p:txBody>
            <a:bodyPr anchor="ctr" rtlCol="false" tIns="50800" lIns="50800" bIns="50800" rIns="50800"/>
            <a:lstStyle/>
            <a:p>
              <a:pPr algn="ctr">
                <a:lnSpc>
                  <a:spcPts val="2659"/>
                </a:lnSpc>
              </a:pPr>
            </a:p>
          </p:txBody>
        </p:sp>
      </p:grpSp>
      <p:grpSp>
        <p:nvGrpSpPr>
          <p:cNvPr name="Group 15" id="15"/>
          <p:cNvGrpSpPr>
            <a:grpSpLocks noChangeAspect="true"/>
          </p:cNvGrpSpPr>
          <p:nvPr/>
        </p:nvGrpSpPr>
        <p:grpSpPr>
          <a:xfrm rot="0">
            <a:off x="0" y="1844576"/>
            <a:ext cx="3334483" cy="6597848"/>
            <a:chOff x="0" y="0"/>
            <a:chExt cx="2620010" cy="5184140"/>
          </a:xfrm>
        </p:grpSpPr>
        <p:sp>
          <p:nvSpPr>
            <p:cNvPr name="Freeform 16" id="16"/>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17" id="17"/>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4"/>
              <a:stretch>
                <a:fillRect l="-58351" t="0" r="-58351" b="0"/>
              </a:stretch>
            </a:blipFill>
          </p:spPr>
        </p:sp>
        <p:sp>
          <p:nvSpPr>
            <p:cNvPr name="Freeform 18" id="18"/>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name="Freeform 19" id="19"/>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name="Freeform 20" id="20"/>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name="Freeform 21" id="21"/>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name="Freeform 22" id="22"/>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name="Freeform 23" id="23"/>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name="Freeform 24" id="24"/>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sp>
        <p:nvSpPr>
          <p:cNvPr name="TextBox 25" id="25"/>
          <p:cNvSpPr txBox="true"/>
          <p:nvPr/>
        </p:nvSpPr>
        <p:spPr>
          <a:xfrm rot="0">
            <a:off x="1039108" y="517674"/>
            <a:ext cx="1547756" cy="197971"/>
          </a:xfrm>
          <a:prstGeom prst="rect">
            <a:avLst/>
          </a:prstGeom>
        </p:spPr>
        <p:txBody>
          <a:bodyPr anchor="t" rtlCol="false" tIns="0" lIns="0" bIns="0" rIns="0">
            <a:spAutoFit/>
          </a:bodyPr>
          <a:lstStyle/>
          <a:p>
            <a:pPr>
              <a:lnSpc>
                <a:spcPts val="1680"/>
              </a:lnSpc>
              <a:spcBef>
                <a:spcPct val="0"/>
              </a:spcBef>
            </a:pPr>
            <a:r>
              <a:rPr lang="en-US" sz="1200">
                <a:solidFill>
                  <a:srgbClr val="FFFFFF"/>
                </a:solidFill>
                <a:latin typeface="Open Sans"/>
              </a:rPr>
              <a:t>Studio Shodwe</a:t>
            </a:r>
          </a:p>
        </p:txBody>
      </p:sp>
      <p:sp>
        <p:nvSpPr>
          <p:cNvPr name="TextBox 26" id="26"/>
          <p:cNvSpPr txBox="true"/>
          <p:nvPr/>
        </p:nvSpPr>
        <p:spPr>
          <a:xfrm rot="0">
            <a:off x="15940842" y="517674"/>
            <a:ext cx="978460" cy="197971"/>
          </a:xfrm>
          <a:prstGeom prst="rect">
            <a:avLst/>
          </a:prstGeom>
        </p:spPr>
        <p:txBody>
          <a:bodyPr anchor="t" rtlCol="false" tIns="0" lIns="0" bIns="0" rIns="0">
            <a:spAutoFit/>
          </a:bodyPr>
          <a:lstStyle/>
          <a:p>
            <a:pPr>
              <a:lnSpc>
                <a:spcPts val="1680"/>
              </a:lnSpc>
              <a:spcBef>
                <a:spcPct val="0"/>
              </a:spcBef>
            </a:pPr>
            <a:r>
              <a:rPr lang="en-US" sz="1200">
                <a:solidFill>
                  <a:srgbClr val="1F2020"/>
                </a:solidFill>
                <a:latin typeface="Open Sans"/>
              </a:rPr>
              <a:t>Contact</a:t>
            </a:r>
          </a:p>
        </p:txBody>
      </p:sp>
      <p:sp>
        <p:nvSpPr>
          <p:cNvPr name="TextBox 27" id="27"/>
          <p:cNvSpPr txBox="true"/>
          <p:nvPr/>
        </p:nvSpPr>
        <p:spPr>
          <a:xfrm rot="0">
            <a:off x="14385046" y="517674"/>
            <a:ext cx="1060497" cy="197971"/>
          </a:xfrm>
          <a:prstGeom prst="rect">
            <a:avLst/>
          </a:prstGeom>
        </p:spPr>
        <p:txBody>
          <a:bodyPr anchor="t" rtlCol="false" tIns="0" lIns="0" bIns="0" rIns="0">
            <a:spAutoFit/>
          </a:bodyPr>
          <a:lstStyle/>
          <a:p>
            <a:pPr>
              <a:lnSpc>
                <a:spcPts val="1680"/>
              </a:lnSpc>
              <a:spcBef>
                <a:spcPct val="0"/>
              </a:spcBef>
            </a:pPr>
            <a:r>
              <a:rPr lang="en-US" sz="1200">
                <a:solidFill>
                  <a:srgbClr val="1F2020"/>
                </a:solidFill>
                <a:latin typeface="Open Sans"/>
              </a:rPr>
              <a:t>About Us</a:t>
            </a:r>
          </a:p>
        </p:txBody>
      </p:sp>
      <p:sp>
        <p:nvSpPr>
          <p:cNvPr name="TextBox 28" id="28"/>
          <p:cNvSpPr txBox="true"/>
          <p:nvPr/>
        </p:nvSpPr>
        <p:spPr>
          <a:xfrm rot="0">
            <a:off x="13154289" y="517674"/>
            <a:ext cx="735456" cy="197971"/>
          </a:xfrm>
          <a:prstGeom prst="rect">
            <a:avLst/>
          </a:prstGeom>
        </p:spPr>
        <p:txBody>
          <a:bodyPr anchor="t" rtlCol="false" tIns="0" lIns="0" bIns="0" rIns="0">
            <a:spAutoFit/>
          </a:bodyPr>
          <a:lstStyle/>
          <a:p>
            <a:pPr>
              <a:lnSpc>
                <a:spcPts val="1680"/>
              </a:lnSpc>
              <a:spcBef>
                <a:spcPct val="0"/>
              </a:spcBef>
            </a:pPr>
            <a:r>
              <a:rPr lang="en-US" sz="1200">
                <a:solidFill>
                  <a:srgbClr val="1F2020"/>
                </a:solidFill>
                <a:latin typeface="Open Sans"/>
              </a:rPr>
              <a:t>Photo</a:t>
            </a:r>
          </a:p>
        </p:txBody>
      </p:sp>
      <p:sp>
        <p:nvSpPr>
          <p:cNvPr name="TextBox 29" id="29"/>
          <p:cNvSpPr txBox="true"/>
          <p:nvPr/>
        </p:nvSpPr>
        <p:spPr>
          <a:xfrm rot="0">
            <a:off x="11898530" y="517674"/>
            <a:ext cx="809760" cy="197971"/>
          </a:xfrm>
          <a:prstGeom prst="rect">
            <a:avLst/>
          </a:prstGeom>
        </p:spPr>
        <p:txBody>
          <a:bodyPr anchor="t" rtlCol="false" tIns="0" lIns="0" bIns="0" rIns="0">
            <a:spAutoFit/>
          </a:bodyPr>
          <a:lstStyle/>
          <a:p>
            <a:pPr>
              <a:lnSpc>
                <a:spcPts val="1680"/>
              </a:lnSpc>
              <a:spcBef>
                <a:spcPct val="0"/>
              </a:spcBef>
            </a:pPr>
            <a:r>
              <a:rPr lang="en-US" sz="1200">
                <a:solidFill>
                  <a:srgbClr val="1F2020"/>
                </a:solidFill>
                <a:latin typeface="Open Sans"/>
              </a:rPr>
              <a:t>Home</a:t>
            </a:r>
          </a:p>
        </p:txBody>
      </p:sp>
      <p:sp>
        <p:nvSpPr>
          <p:cNvPr name="TextBox 30" id="30"/>
          <p:cNvSpPr txBox="true"/>
          <p:nvPr/>
        </p:nvSpPr>
        <p:spPr>
          <a:xfrm rot="0">
            <a:off x="8228112" y="1993961"/>
            <a:ext cx="9794416" cy="7503979"/>
          </a:xfrm>
          <a:prstGeom prst="rect">
            <a:avLst/>
          </a:prstGeom>
        </p:spPr>
        <p:txBody>
          <a:bodyPr anchor="t" rtlCol="false" tIns="0" lIns="0" bIns="0" rIns="0">
            <a:spAutoFit/>
          </a:bodyPr>
          <a:lstStyle/>
          <a:p>
            <a:pPr marL="981949" indent="-490974" lvl="1">
              <a:lnSpc>
                <a:spcPts val="5321"/>
              </a:lnSpc>
              <a:buFont typeface="Arial"/>
              <a:buChar char="•"/>
            </a:pPr>
            <a:r>
              <a:rPr lang="en-US" sz="4548">
                <a:solidFill>
                  <a:srgbClr val="1F2020"/>
                </a:solidFill>
                <a:latin typeface="Poppins"/>
              </a:rPr>
              <a:t>Ngôn ngữ lập trình: Java, Kotlin, Swift, Objective-C.</a:t>
            </a:r>
          </a:p>
          <a:p>
            <a:pPr marL="981949" indent="-490974" lvl="1">
              <a:lnSpc>
                <a:spcPts val="5321"/>
              </a:lnSpc>
              <a:buFont typeface="Arial"/>
              <a:buChar char="•"/>
            </a:pPr>
            <a:r>
              <a:rPr lang="en-US" sz="4548">
                <a:solidFill>
                  <a:srgbClr val="1F2020"/>
                </a:solidFill>
                <a:latin typeface="Poppins"/>
              </a:rPr>
              <a:t>Các Framework hỗ trợ phát triển: React Native, Flutter, Xamarin.</a:t>
            </a:r>
          </a:p>
          <a:p>
            <a:pPr marL="981949" indent="-490974" lvl="1">
              <a:lnSpc>
                <a:spcPts val="5321"/>
              </a:lnSpc>
              <a:buFont typeface="Arial"/>
              <a:buChar char="•"/>
            </a:pPr>
            <a:r>
              <a:rPr lang="en-US" sz="4548">
                <a:solidFill>
                  <a:srgbClr val="1F2020"/>
                </a:solidFill>
                <a:latin typeface="Poppins"/>
              </a:rPr>
              <a:t>Môi trường phát triển: Android Studio, Xcode.</a:t>
            </a:r>
          </a:p>
          <a:p>
            <a:pPr marL="981949" indent="-490974" lvl="1">
              <a:lnSpc>
                <a:spcPts val="5321"/>
              </a:lnSpc>
              <a:buFont typeface="Arial"/>
              <a:buChar char="•"/>
            </a:pPr>
            <a:r>
              <a:rPr lang="en-US" sz="4548">
                <a:solidFill>
                  <a:srgbClr val="1F2020"/>
                </a:solidFill>
                <a:latin typeface="Poppins"/>
              </a:rPr>
              <a:t>UI/UX Design</a:t>
            </a:r>
          </a:p>
          <a:p>
            <a:pPr marL="981949" indent="-490974" lvl="1">
              <a:lnSpc>
                <a:spcPts val="5321"/>
              </a:lnSpc>
              <a:buFont typeface="Arial"/>
              <a:buChar char="•"/>
            </a:pPr>
            <a:r>
              <a:rPr lang="en-US" sz="4548">
                <a:solidFill>
                  <a:srgbClr val="1F2020"/>
                </a:solidFill>
                <a:latin typeface="Poppins"/>
              </a:rPr>
              <a:t>APIs</a:t>
            </a:r>
          </a:p>
          <a:p>
            <a:pPr marL="981949" indent="-490974" lvl="1">
              <a:lnSpc>
                <a:spcPts val="5321"/>
              </a:lnSpc>
              <a:buFont typeface="Arial"/>
              <a:buChar char="•"/>
            </a:pPr>
            <a:r>
              <a:rPr lang="en-US" sz="4548">
                <a:solidFill>
                  <a:srgbClr val="1F2020"/>
                </a:solidFill>
                <a:latin typeface="Poppins"/>
              </a:rPr>
              <a:t>Kiến trúc xây dựng phần mềm di động</a:t>
            </a:r>
          </a:p>
        </p:txBody>
      </p:sp>
      <p:sp>
        <p:nvSpPr>
          <p:cNvPr name="TextBox 31" id="31"/>
          <p:cNvSpPr txBox="true"/>
          <p:nvPr/>
        </p:nvSpPr>
        <p:spPr>
          <a:xfrm rot="0">
            <a:off x="3334483" y="3999565"/>
            <a:ext cx="4684126" cy="1721391"/>
          </a:xfrm>
          <a:prstGeom prst="rect">
            <a:avLst/>
          </a:prstGeom>
        </p:spPr>
        <p:txBody>
          <a:bodyPr anchor="t" rtlCol="false" tIns="0" lIns="0" bIns="0" rIns="0">
            <a:spAutoFit/>
          </a:bodyPr>
          <a:lstStyle/>
          <a:p>
            <a:pPr algn="ctr">
              <a:lnSpc>
                <a:spcPts val="6548"/>
              </a:lnSpc>
            </a:pPr>
            <a:r>
              <a:rPr lang="en-US" sz="5597">
                <a:solidFill>
                  <a:srgbClr val="FFFFFF"/>
                </a:solidFill>
                <a:latin typeface="Poppins Bold"/>
              </a:rPr>
              <a:t>KIẾN THỨC CẦN CÓ</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293116" y="565634"/>
            <a:ext cx="397367" cy="28996"/>
            <a:chOff x="0" y="0"/>
            <a:chExt cx="128243" cy="9358"/>
          </a:xfrm>
        </p:grpSpPr>
        <p:sp>
          <p:nvSpPr>
            <p:cNvPr name="Freeform 3" id="3"/>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solidFill>
              <a:srgbClr val="335ACF"/>
            </a:solidFill>
          </p:spPr>
        </p:sp>
        <p:sp>
          <p:nvSpPr>
            <p:cNvPr name="TextBox 4" id="4"/>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7293116" y="657737"/>
            <a:ext cx="397367" cy="28996"/>
            <a:chOff x="0" y="0"/>
            <a:chExt cx="128243" cy="9358"/>
          </a:xfrm>
        </p:grpSpPr>
        <p:sp>
          <p:nvSpPr>
            <p:cNvPr name="Freeform 6" id="6"/>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solidFill>
              <a:srgbClr val="335ACF"/>
            </a:solidFill>
          </p:spPr>
        </p:sp>
        <p:sp>
          <p:nvSpPr>
            <p:cNvPr name="TextBox 7" id="7"/>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32651" y="0"/>
            <a:ext cx="8260763" cy="10287000"/>
            <a:chOff x="0" y="0"/>
            <a:chExt cx="2175674" cy="2709333"/>
          </a:xfrm>
        </p:grpSpPr>
        <p:sp>
          <p:nvSpPr>
            <p:cNvPr name="Freeform 9" id="9"/>
            <p:cNvSpPr/>
            <p:nvPr/>
          </p:nvSpPr>
          <p:spPr>
            <a:xfrm flipH="false" flipV="false" rot="0">
              <a:off x="0" y="0"/>
              <a:ext cx="2175674" cy="2709333"/>
            </a:xfrm>
            <a:custGeom>
              <a:avLst/>
              <a:gdLst/>
              <a:ahLst/>
              <a:cxnLst/>
              <a:rect r="r" b="b" t="t" l="l"/>
              <a:pathLst>
                <a:path h="2709333" w="2175674">
                  <a:moveTo>
                    <a:pt x="0" y="0"/>
                  </a:moveTo>
                  <a:lnTo>
                    <a:pt x="2175674" y="0"/>
                  </a:lnTo>
                  <a:lnTo>
                    <a:pt x="2175674" y="2709333"/>
                  </a:lnTo>
                  <a:lnTo>
                    <a:pt x="0" y="2709333"/>
                  </a:lnTo>
                  <a:close/>
                </a:path>
              </a:pathLst>
            </a:custGeom>
            <a:solidFill>
              <a:srgbClr val="335ACF"/>
            </a:solidFill>
          </p:spPr>
        </p:sp>
        <p:sp>
          <p:nvSpPr>
            <p:cNvPr name="TextBox 10" id="10"/>
            <p:cNvSpPr txBox="true"/>
            <p:nvPr/>
          </p:nvSpPr>
          <p:spPr>
            <a:xfrm>
              <a:off x="0" y="-38100"/>
              <a:ext cx="2175674" cy="2747433"/>
            </a:xfrm>
            <a:prstGeom prst="rect">
              <a:avLst/>
            </a:prstGeom>
          </p:spPr>
          <p:txBody>
            <a:bodyPr anchor="ctr" rtlCol="false" tIns="50800" lIns="50800" bIns="50800" rIns="50800"/>
            <a:lstStyle/>
            <a:p>
              <a:pPr algn="ctr">
                <a:lnSpc>
                  <a:spcPts val="2659"/>
                </a:lnSpc>
              </a:pPr>
            </a:p>
          </p:txBody>
        </p:sp>
      </p:grpSp>
      <p:sp>
        <p:nvSpPr>
          <p:cNvPr name="Freeform 11" id="11"/>
          <p:cNvSpPr/>
          <p:nvPr/>
        </p:nvSpPr>
        <p:spPr>
          <a:xfrm flipH="false" flipV="false" rot="0">
            <a:off x="673429" y="486649"/>
            <a:ext cx="274427" cy="260019"/>
          </a:xfrm>
          <a:custGeom>
            <a:avLst/>
            <a:gdLst/>
            <a:ahLst/>
            <a:cxnLst/>
            <a:rect r="r" b="b" t="t" l="l"/>
            <a:pathLst>
              <a:path h="260019" w="274427">
                <a:moveTo>
                  <a:pt x="0" y="0"/>
                </a:moveTo>
                <a:lnTo>
                  <a:pt x="274427" y="0"/>
                </a:lnTo>
                <a:lnTo>
                  <a:pt x="274427" y="260020"/>
                </a:lnTo>
                <a:lnTo>
                  <a:pt x="0" y="26002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2" id="12"/>
          <p:cNvGrpSpPr/>
          <p:nvPr/>
        </p:nvGrpSpPr>
        <p:grpSpPr>
          <a:xfrm rot="0">
            <a:off x="18177932" y="8597752"/>
            <a:ext cx="110068" cy="660548"/>
            <a:chOff x="0" y="0"/>
            <a:chExt cx="28989" cy="173972"/>
          </a:xfrm>
        </p:grpSpPr>
        <p:sp>
          <p:nvSpPr>
            <p:cNvPr name="Freeform 13" id="13"/>
            <p:cNvSpPr/>
            <p:nvPr/>
          </p:nvSpPr>
          <p:spPr>
            <a:xfrm flipH="false" flipV="false" rot="0">
              <a:off x="0" y="0"/>
              <a:ext cx="28989" cy="173972"/>
            </a:xfrm>
            <a:custGeom>
              <a:avLst/>
              <a:gdLst/>
              <a:ahLst/>
              <a:cxnLst/>
              <a:rect r="r" b="b" t="t" l="l"/>
              <a:pathLst>
                <a:path h="173972" w="28989">
                  <a:moveTo>
                    <a:pt x="0" y="0"/>
                  </a:moveTo>
                  <a:lnTo>
                    <a:pt x="28989" y="0"/>
                  </a:lnTo>
                  <a:lnTo>
                    <a:pt x="28989" y="173972"/>
                  </a:lnTo>
                  <a:lnTo>
                    <a:pt x="0" y="173972"/>
                  </a:lnTo>
                  <a:close/>
                </a:path>
              </a:pathLst>
            </a:custGeom>
            <a:solidFill>
              <a:srgbClr val="335ACF"/>
            </a:solidFill>
          </p:spPr>
        </p:sp>
        <p:sp>
          <p:nvSpPr>
            <p:cNvPr name="TextBox 14" id="14"/>
            <p:cNvSpPr txBox="true"/>
            <p:nvPr/>
          </p:nvSpPr>
          <p:spPr>
            <a:xfrm>
              <a:off x="0" y="-38100"/>
              <a:ext cx="28989" cy="212072"/>
            </a:xfrm>
            <a:prstGeom prst="rect">
              <a:avLst/>
            </a:prstGeom>
          </p:spPr>
          <p:txBody>
            <a:bodyPr anchor="ctr" rtlCol="false" tIns="50800" lIns="50800" bIns="50800" rIns="50800"/>
            <a:lstStyle/>
            <a:p>
              <a:pPr algn="ctr">
                <a:lnSpc>
                  <a:spcPts val="2659"/>
                </a:lnSpc>
              </a:pPr>
            </a:p>
          </p:txBody>
        </p:sp>
      </p:grpSp>
      <p:grpSp>
        <p:nvGrpSpPr>
          <p:cNvPr name="Group 15" id="15"/>
          <p:cNvGrpSpPr>
            <a:grpSpLocks noChangeAspect="true"/>
          </p:cNvGrpSpPr>
          <p:nvPr/>
        </p:nvGrpSpPr>
        <p:grpSpPr>
          <a:xfrm rot="0">
            <a:off x="0" y="1844576"/>
            <a:ext cx="3334483" cy="6597848"/>
            <a:chOff x="0" y="0"/>
            <a:chExt cx="2620010" cy="5184140"/>
          </a:xfrm>
        </p:grpSpPr>
        <p:sp>
          <p:nvSpPr>
            <p:cNvPr name="Freeform 16" id="16"/>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17" id="17"/>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4"/>
              <a:stretch>
                <a:fillRect l="-58351" t="0" r="-58351" b="0"/>
              </a:stretch>
            </a:blipFill>
          </p:spPr>
        </p:sp>
        <p:sp>
          <p:nvSpPr>
            <p:cNvPr name="Freeform 18" id="18"/>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name="Freeform 19" id="19"/>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name="Freeform 20" id="20"/>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name="Freeform 21" id="21"/>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name="Freeform 22" id="22"/>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name="Freeform 23" id="23"/>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name="Freeform 24" id="24"/>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sp>
        <p:nvSpPr>
          <p:cNvPr name="TextBox 25" id="25"/>
          <p:cNvSpPr txBox="true"/>
          <p:nvPr/>
        </p:nvSpPr>
        <p:spPr>
          <a:xfrm rot="0">
            <a:off x="1039108" y="517674"/>
            <a:ext cx="1547756" cy="197971"/>
          </a:xfrm>
          <a:prstGeom prst="rect">
            <a:avLst/>
          </a:prstGeom>
        </p:spPr>
        <p:txBody>
          <a:bodyPr anchor="t" rtlCol="false" tIns="0" lIns="0" bIns="0" rIns="0">
            <a:spAutoFit/>
          </a:bodyPr>
          <a:lstStyle/>
          <a:p>
            <a:pPr>
              <a:lnSpc>
                <a:spcPts val="1680"/>
              </a:lnSpc>
              <a:spcBef>
                <a:spcPct val="0"/>
              </a:spcBef>
            </a:pPr>
            <a:r>
              <a:rPr lang="en-US" sz="1200">
                <a:solidFill>
                  <a:srgbClr val="FFFFFF"/>
                </a:solidFill>
                <a:latin typeface="Open Sans"/>
              </a:rPr>
              <a:t>Studio Shodwe</a:t>
            </a:r>
          </a:p>
        </p:txBody>
      </p:sp>
      <p:sp>
        <p:nvSpPr>
          <p:cNvPr name="TextBox 26" id="26"/>
          <p:cNvSpPr txBox="true"/>
          <p:nvPr/>
        </p:nvSpPr>
        <p:spPr>
          <a:xfrm rot="0">
            <a:off x="15940842" y="517674"/>
            <a:ext cx="978460" cy="197971"/>
          </a:xfrm>
          <a:prstGeom prst="rect">
            <a:avLst/>
          </a:prstGeom>
        </p:spPr>
        <p:txBody>
          <a:bodyPr anchor="t" rtlCol="false" tIns="0" lIns="0" bIns="0" rIns="0">
            <a:spAutoFit/>
          </a:bodyPr>
          <a:lstStyle/>
          <a:p>
            <a:pPr>
              <a:lnSpc>
                <a:spcPts val="1680"/>
              </a:lnSpc>
              <a:spcBef>
                <a:spcPct val="0"/>
              </a:spcBef>
            </a:pPr>
            <a:r>
              <a:rPr lang="en-US" sz="1200">
                <a:solidFill>
                  <a:srgbClr val="1F2020"/>
                </a:solidFill>
                <a:latin typeface="Open Sans"/>
              </a:rPr>
              <a:t>Contact</a:t>
            </a:r>
          </a:p>
        </p:txBody>
      </p:sp>
      <p:sp>
        <p:nvSpPr>
          <p:cNvPr name="TextBox 27" id="27"/>
          <p:cNvSpPr txBox="true"/>
          <p:nvPr/>
        </p:nvSpPr>
        <p:spPr>
          <a:xfrm rot="0">
            <a:off x="14385046" y="517674"/>
            <a:ext cx="1060497" cy="197971"/>
          </a:xfrm>
          <a:prstGeom prst="rect">
            <a:avLst/>
          </a:prstGeom>
        </p:spPr>
        <p:txBody>
          <a:bodyPr anchor="t" rtlCol="false" tIns="0" lIns="0" bIns="0" rIns="0">
            <a:spAutoFit/>
          </a:bodyPr>
          <a:lstStyle/>
          <a:p>
            <a:pPr>
              <a:lnSpc>
                <a:spcPts val="1680"/>
              </a:lnSpc>
              <a:spcBef>
                <a:spcPct val="0"/>
              </a:spcBef>
            </a:pPr>
            <a:r>
              <a:rPr lang="en-US" sz="1200">
                <a:solidFill>
                  <a:srgbClr val="1F2020"/>
                </a:solidFill>
                <a:latin typeface="Open Sans"/>
              </a:rPr>
              <a:t>About Us</a:t>
            </a:r>
          </a:p>
        </p:txBody>
      </p:sp>
      <p:sp>
        <p:nvSpPr>
          <p:cNvPr name="TextBox 28" id="28"/>
          <p:cNvSpPr txBox="true"/>
          <p:nvPr/>
        </p:nvSpPr>
        <p:spPr>
          <a:xfrm rot="0">
            <a:off x="13154289" y="517674"/>
            <a:ext cx="735456" cy="197971"/>
          </a:xfrm>
          <a:prstGeom prst="rect">
            <a:avLst/>
          </a:prstGeom>
        </p:spPr>
        <p:txBody>
          <a:bodyPr anchor="t" rtlCol="false" tIns="0" lIns="0" bIns="0" rIns="0">
            <a:spAutoFit/>
          </a:bodyPr>
          <a:lstStyle/>
          <a:p>
            <a:pPr>
              <a:lnSpc>
                <a:spcPts val="1680"/>
              </a:lnSpc>
              <a:spcBef>
                <a:spcPct val="0"/>
              </a:spcBef>
            </a:pPr>
            <a:r>
              <a:rPr lang="en-US" sz="1200">
                <a:solidFill>
                  <a:srgbClr val="1F2020"/>
                </a:solidFill>
                <a:latin typeface="Open Sans"/>
              </a:rPr>
              <a:t>Photo</a:t>
            </a:r>
          </a:p>
        </p:txBody>
      </p:sp>
      <p:sp>
        <p:nvSpPr>
          <p:cNvPr name="TextBox 29" id="29"/>
          <p:cNvSpPr txBox="true"/>
          <p:nvPr/>
        </p:nvSpPr>
        <p:spPr>
          <a:xfrm rot="0">
            <a:off x="11898530" y="517674"/>
            <a:ext cx="809760" cy="197971"/>
          </a:xfrm>
          <a:prstGeom prst="rect">
            <a:avLst/>
          </a:prstGeom>
        </p:spPr>
        <p:txBody>
          <a:bodyPr anchor="t" rtlCol="false" tIns="0" lIns="0" bIns="0" rIns="0">
            <a:spAutoFit/>
          </a:bodyPr>
          <a:lstStyle/>
          <a:p>
            <a:pPr>
              <a:lnSpc>
                <a:spcPts val="1680"/>
              </a:lnSpc>
              <a:spcBef>
                <a:spcPct val="0"/>
              </a:spcBef>
            </a:pPr>
            <a:r>
              <a:rPr lang="en-US" sz="1200">
                <a:solidFill>
                  <a:srgbClr val="1F2020"/>
                </a:solidFill>
                <a:latin typeface="Open Sans"/>
              </a:rPr>
              <a:t>Home</a:t>
            </a:r>
          </a:p>
        </p:txBody>
      </p:sp>
      <p:sp>
        <p:nvSpPr>
          <p:cNvPr name="TextBox 30" id="30"/>
          <p:cNvSpPr txBox="true"/>
          <p:nvPr/>
        </p:nvSpPr>
        <p:spPr>
          <a:xfrm rot="0">
            <a:off x="8228112" y="1806476"/>
            <a:ext cx="9794416" cy="7389679"/>
          </a:xfrm>
          <a:prstGeom prst="rect">
            <a:avLst/>
          </a:prstGeom>
        </p:spPr>
        <p:txBody>
          <a:bodyPr anchor="t" rtlCol="false" tIns="0" lIns="0" bIns="0" rIns="0">
            <a:spAutoFit/>
          </a:bodyPr>
          <a:lstStyle/>
          <a:p>
            <a:pPr marL="981949" indent="-490974" lvl="1">
              <a:lnSpc>
                <a:spcPts val="5321"/>
              </a:lnSpc>
              <a:buFont typeface="Arial"/>
              <a:buChar char="•"/>
            </a:pPr>
            <a:r>
              <a:rPr lang="en-US" sz="4548">
                <a:solidFill>
                  <a:srgbClr val="1F2020"/>
                </a:solidFill>
                <a:latin typeface="Poppins"/>
              </a:rPr>
              <a:t>Lĩnh vực phát triển ứng dụng di động ở Việt Nam khá năng động và được đầu tư mạnh từ các công ty nước ngoài</a:t>
            </a:r>
          </a:p>
          <a:p>
            <a:pPr marL="981949" indent="-490974" lvl="1">
              <a:lnSpc>
                <a:spcPts val="5321"/>
              </a:lnSpc>
              <a:buFont typeface="Arial"/>
              <a:buChar char="•"/>
            </a:pPr>
            <a:r>
              <a:rPr lang="en-US" sz="4548">
                <a:solidFill>
                  <a:srgbClr val="1F2020"/>
                </a:solidFill>
                <a:latin typeface="Poppins"/>
              </a:rPr>
              <a:t>Tuy nhiên, số lượng việc làm không thực sự phổ biến so với các lĩnh vực như Web và Software, nhưng vẫn thuộc top các vị trí được tuyển dụng nhiều</a:t>
            </a:r>
          </a:p>
          <a:p>
            <a:pPr marL="981949" indent="-490974" lvl="1">
              <a:lnSpc>
                <a:spcPts val="5321"/>
              </a:lnSpc>
              <a:buFont typeface="Arial"/>
              <a:buChar char="•"/>
            </a:pPr>
            <a:r>
              <a:rPr lang="en-US" sz="4548">
                <a:solidFill>
                  <a:srgbClr val="1F2020"/>
                </a:solidFill>
                <a:latin typeface="Poppins"/>
              </a:rPr>
              <a:t>Mức thu nhập thuộc top dẫn đầu trong lĩnh vực IT</a:t>
            </a:r>
          </a:p>
        </p:txBody>
      </p:sp>
      <p:sp>
        <p:nvSpPr>
          <p:cNvPr name="TextBox 31" id="31"/>
          <p:cNvSpPr txBox="true"/>
          <p:nvPr/>
        </p:nvSpPr>
        <p:spPr>
          <a:xfrm rot="0">
            <a:off x="3179624" y="3840659"/>
            <a:ext cx="5048488" cy="1774659"/>
          </a:xfrm>
          <a:prstGeom prst="rect">
            <a:avLst/>
          </a:prstGeom>
        </p:spPr>
        <p:txBody>
          <a:bodyPr anchor="t" rtlCol="false" tIns="0" lIns="0" bIns="0" rIns="0">
            <a:spAutoFit/>
          </a:bodyPr>
          <a:lstStyle/>
          <a:p>
            <a:pPr algn="ctr">
              <a:lnSpc>
                <a:spcPts val="6755"/>
              </a:lnSpc>
            </a:pPr>
            <a:r>
              <a:rPr lang="en-US" sz="5774">
                <a:solidFill>
                  <a:srgbClr val="FFFFFF"/>
                </a:solidFill>
                <a:latin typeface="Poppins Bold"/>
              </a:rPr>
              <a:t>THỊ TRƯỜNG VIỆC LÀM</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673429" y="486649"/>
            <a:ext cx="274427" cy="260019"/>
          </a:xfrm>
          <a:custGeom>
            <a:avLst/>
            <a:gdLst/>
            <a:ahLst/>
            <a:cxnLst/>
            <a:rect r="r" b="b" t="t" l="l"/>
            <a:pathLst>
              <a:path h="260019" w="274427">
                <a:moveTo>
                  <a:pt x="0" y="0"/>
                </a:moveTo>
                <a:lnTo>
                  <a:pt x="274427" y="0"/>
                </a:lnTo>
                <a:lnTo>
                  <a:pt x="274427" y="260020"/>
                </a:lnTo>
                <a:lnTo>
                  <a:pt x="0" y="26002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8177932" y="8597752"/>
            <a:ext cx="110068" cy="660548"/>
            <a:chOff x="0" y="0"/>
            <a:chExt cx="28989" cy="173972"/>
          </a:xfrm>
        </p:grpSpPr>
        <p:sp>
          <p:nvSpPr>
            <p:cNvPr name="Freeform 4" id="4"/>
            <p:cNvSpPr/>
            <p:nvPr/>
          </p:nvSpPr>
          <p:spPr>
            <a:xfrm flipH="false" flipV="false" rot="0">
              <a:off x="0" y="0"/>
              <a:ext cx="28989" cy="173972"/>
            </a:xfrm>
            <a:custGeom>
              <a:avLst/>
              <a:gdLst/>
              <a:ahLst/>
              <a:cxnLst/>
              <a:rect r="r" b="b" t="t" l="l"/>
              <a:pathLst>
                <a:path h="173972" w="28989">
                  <a:moveTo>
                    <a:pt x="0" y="0"/>
                  </a:moveTo>
                  <a:lnTo>
                    <a:pt x="28989" y="0"/>
                  </a:lnTo>
                  <a:lnTo>
                    <a:pt x="28989" y="173972"/>
                  </a:lnTo>
                  <a:lnTo>
                    <a:pt x="0" y="173972"/>
                  </a:lnTo>
                  <a:close/>
                </a:path>
              </a:pathLst>
            </a:custGeom>
            <a:solidFill>
              <a:srgbClr val="335ACF"/>
            </a:solidFill>
          </p:spPr>
        </p:sp>
        <p:sp>
          <p:nvSpPr>
            <p:cNvPr name="TextBox 5" id="5"/>
            <p:cNvSpPr txBox="true"/>
            <p:nvPr/>
          </p:nvSpPr>
          <p:spPr>
            <a:xfrm>
              <a:off x="0" y="-38100"/>
              <a:ext cx="28989" cy="212072"/>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265472" y="1645061"/>
            <a:ext cx="9394123" cy="7294416"/>
          </a:xfrm>
          <a:custGeom>
            <a:avLst/>
            <a:gdLst/>
            <a:ahLst/>
            <a:cxnLst/>
            <a:rect r="r" b="b" t="t" l="l"/>
            <a:pathLst>
              <a:path h="7294416" w="9394123">
                <a:moveTo>
                  <a:pt x="0" y="0"/>
                </a:moveTo>
                <a:lnTo>
                  <a:pt x="9394123" y="0"/>
                </a:lnTo>
                <a:lnTo>
                  <a:pt x="9394123" y="7294416"/>
                </a:lnTo>
                <a:lnTo>
                  <a:pt x="0" y="7294416"/>
                </a:lnTo>
                <a:lnTo>
                  <a:pt x="0" y="0"/>
                </a:lnTo>
                <a:close/>
              </a:path>
            </a:pathLst>
          </a:custGeom>
          <a:blipFill>
            <a:blip r:embed="rId4"/>
            <a:stretch>
              <a:fillRect l="0" t="-1514" r="0" b="-1514"/>
            </a:stretch>
          </a:blipFill>
        </p:spPr>
      </p:sp>
      <p:sp>
        <p:nvSpPr>
          <p:cNvPr name="Freeform 7" id="7"/>
          <p:cNvSpPr/>
          <p:nvPr/>
        </p:nvSpPr>
        <p:spPr>
          <a:xfrm flipH="false" flipV="false" rot="0">
            <a:off x="10272912" y="486649"/>
            <a:ext cx="7650068" cy="9611240"/>
          </a:xfrm>
          <a:custGeom>
            <a:avLst/>
            <a:gdLst/>
            <a:ahLst/>
            <a:cxnLst/>
            <a:rect r="r" b="b" t="t" l="l"/>
            <a:pathLst>
              <a:path h="9611240" w="7650068">
                <a:moveTo>
                  <a:pt x="0" y="0"/>
                </a:moveTo>
                <a:lnTo>
                  <a:pt x="7650069" y="0"/>
                </a:lnTo>
                <a:lnTo>
                  <a:pt x="7650069" y="9611241"/>
                </a:lnTo>
                <a:lnTo>
                  <a:pt x="0" y="9611241"/>
                </a:lnTo>
                <a:lnTo>
                  <a:pt x="0" y="0"/>
                </a:lnTo>
                <a:close/>
              </a:path>
            </a:pathLst>
          </a:custGeom>
          <a:blipFill>
            <a:blip r:embed="rId5"/>
            <a:stretch>
              <a:fillRect l="0" t="0" r="0" b="0"/>
            </a:stretch>
          </a:blipFill>
        </p:spPr>
      </p:sp>
      <p:sp>
        <p:nvSpPr>
          <p:cNvPr name="TextBox 8" id="8"/>
          <p:cNvSpPr txBox="true"/>
          <p:nvPr/>
        </p:nvSpPr>
        <p:spPr>
          <a:xfrm rot="0">
            <a:off x="1039108" y="517674"/>
            <a:ext cx="1547756" cy="197971"/>
          </a:xfrm>
          <a:prstGeom prst="rect">
            <a:avLst/>
          </a:prstGeom>
        </p:spPr>
        <p:txBody>
          <a:bodyPr anchor="t" rtlCol="false" tIns="0" lIns="0" bIns="0" rIns="0">
            <a:spAutoFit/>
          </a:bodyPr>
          <a:lstStyle/>
          <a:p>
            <a:pPr>
              <a:lnSpc>
                <a:spcPts val="1680"/>
              </a:lnSpc>
              <a:spcBef>
                <a:spcPct val="0"/>
              </a:spcBef>
            </a:pPr>
            <a:r>
              <a:rPr lang="en-US" sz="1200">
                <a:solidFill>
                  <a:srgbClr val="FFFFFF"/>
                </a:solidFill>
                <a:latin typeface="Open Sans"/>
              </a:rPr>
              <a:t>Studio Shodwe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DAF-hdPIBYM</dc:identifier>
  <dcterms:modified xsi:type="dcterms:W3CDTF">2011-08-01T06:04:30Z</dcterms:modified>
  <cp:revision>1</cp:revision>
  <dc:title>Blue Modern Mobile Application Presentation</dc:title>
</cp:coreProperties>
</file>